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747" r:id="rId2"/>
  </p:sldMasterIdLst>
  <p:notesMasterIdLst>
    <p:notesMasterId r:id="rId36"/>
  </p:notesMasterIdLst>
  <p:sldIdLst>
    <p:sldId id="261" r:id="rId3"/>
    <p:sldId id="560" r:id="rId4"/>
    <p:sldId id="584" r:id="rId5"/>
    <p:sldId id="603" r:id="rId6"/>
    <p:sldId id="604" r:id="rId7"/>
    <p:sldId id="736" r:id="rId8"/>
    <p:sldId id="730" r:id="rId9"/>
    <p:sldId id="719" r:id="rId10"/>
    <p:sldId id="720" r:id="rId11"/>
    <p:sldId id="741" r:id="rId12"/>
    <p:sldId id="606" r:id="rId13"/>
    <p:sldId id="714" r:id="rId14"/>
    <p:sldId id="715" r:id="rId15"/>
    <p:sldId id="732" r:id="rId16"/>
    <p:sldId id="713" r:id="rId17"/>
    <p:sldId id="734" r:id="rId18"/>
    <p:sldId id="735" r:id="rId19"/>
    <p:sldId id="742" r:id="rId20"/>
    <p:sldId id="717" r:id="rId21"/>
    <p:sldId id="711" r:id="rId22"/>
    <p:sldId id="709" r:id="rId23"/>
    <p:sldId id="614" r:id="rId24"/>
    <p:sldId id="616" r:id="rId25"/>
    <p:sldId id="617" r:id="rId26"/>
    <p:sldId id="733" r:id="rId27"/>
    <p:sldId id="743" r:id="rId28"/>
    <p:sldId id="262" r:id="rId29"/>
    <p:sldId id="260" r:id="rId30"/>
    <p:sldId id="263" r:id="rId31"/>
    <p:sldId id="612" r:id="rId32"/>
    <p:sldId id="712" r:id="rId33"/>
    <p:sldId id="729" r:id="rId34"/>
    <p:sldId id="744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2523">
          <p15:clr>
            <a:srgbClr val="A4A3A4"/>
          </p15:clr>
        </p15:guide>
        <p15:guide id="3" orient="horz" pos="2024">
          <p15:clr>
            <a:srgbClr val="A4A3A4"/>
          </p15:clr>
        </p15:guide>
        <p15:guide id="4" orient="horz" pos="572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3838">
          <p15:clr>
            <a:srgbClr val="A4A3A4"/>
          </p15:clr>
        </p15:guide>
        <p15:guide id="7" pos="431">
          <p15:clr>
            <a:srgbClr val="A4A3A4"/>
          </p15:clr>
        </p15:guide>
        <p15:guide id="8" pos="2880">
          <p15:clr>
            <a:srgbClr val="A4A3A4"/>
          </p15:clr>
        </p15:guide>
        <p15:guide id="9" pos="884">
          <p15:clr>
            <a:srgbClr val="A4A3A4"/>
          </p15:clr>
        </p15:guide>
        <p15:guide id="10" pos="15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39966"/>
    <a:srgbClr val="008000"/>
    <a:srgbClr val="FF0000"/>
    <a:srgbClr val="DA002A"/>
    <a:srgbClr val="00CC99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2" autoAdjust="0"/>
    <p:restoredTop sz="66667" autoAdjust="0"/>
  </p:normalViewPr>
  <p:slideViewPr>
    <p:cSldViewPr>
      <p:cViewPr varScale="1">
        <p:scale>
          <a:sx n="64" d="100"/>
          <a:sy n="64" d="100"/>
        </p:scale>
        <p:origin x="1017" y="39"/>
      </p:cViewPr>
      <p:guideLst>
        <p:guide orient="horz" pos="799"/>
        <p:guide orient="horz" pos="2523"/>
        <p:guide orient="horz" pos="2024"/>
        <p:guide orient="horz" pos="572"/>
        <p:guide orient="horz" pos="2160"/>
        <p:guide orient="horz" pos="3838"/>
        <p:guide pos="431"/>
        <p:guide pos="2880"/>
        <p:guide pos="884"/>
        <p:guide pos="1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F499531-D4B2-42AF-B0F2-3964ED52AD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6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56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49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49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举个程序的例子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49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举个程序的例子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5658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举个程序的例子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9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0741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445585-B337-4A06-BD87-A079F4292153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28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36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49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016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063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01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01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01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11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  <a:p>
            <a:r>
              <a:rPr lang="en-US" altLang="zh-CN" sz="120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4.1 </a:t>
            </a:r>
            <a:r>
              <a:rPr lang="zh-CN" altLang="zh-CN" sz="120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选择结构和条件判断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0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397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499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举个程序的例子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99531-D4B2-42AF-B0F2-3964ED52ADD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49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4B93-B3FB-4F70-8A2F-FA15B2F219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gray">
          <a:xfrm>
            <a:off x="468313" y="333375"/>
            <a:ext cx="1389062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>
            <a:outerShdw blurRad="101600" dist="50800" dir="5040000" algn="tl" rotWithShape="0">
              <a:prstClr val="black">
                <a:alpha val="44000"/>
              </a:prstClr>
            </a:outerShdw>
          </a:effectLst>
        </p:spPr>
        <p:txBody>
          <a:bodyPr wrap="none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eaLnBrk="0" hangingPunct="0"/>
            <a:r>
              <a:rPr lang="de-DE" sz="2000" b="1" i="0" cap="none" spc="0" dirty="0">
                <a:ln w="50800"/>
                <a:solidFill>
                  <a:schemeClr val="accent2"/>
                </a:solidFill>
                <a:effectLst/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000" b="1" i="0" cap="none" spc="0" dirty="0">
                <a:ln w="50800"/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语言</a:t>
            </a:r>
            <a:endParaRPr lang="de-DE" sz="2000" b="1" i="0" cap="none" spc="0" dirty="0">
              <a:ln w="50800"/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 bwMode="gray">
          <a:xfrm>
            <a:off x="468732" y="5972019"/>
            <a:ext cx="2807123" cy="40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>
              <a:spcBef>
                <a:spcPts val="8"/>
              </a:spcBef>
              <a:buClr>
                <a:schemeClr val="accent1"/>
              </a:buClr>
            </a:pPr>
            <a:r>
              <a:rPr lang="zh-CN" altLang="en-US" sz="1400" b="0" dirty="0"/>
              <a:t>信息科学与工程学院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126250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5400000">
            <a:off x="4267995" y="5113627"/>
            <a:ext cx="608010" cy="3156812"/>
            <a:chOff x="11715036" y="1812683"/>
            <a:chExt cx="608010" cy="4209082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11801776" y="1883560"/>
              <a:ext cx="465200" cy="323445"/>
            </a:xfrm>
            <a:custGeom>
              <a:avLst/>
              <a:gdLst>
                <a:gd name="connsiteX0" fmla="*/ 465200 w 465200"/>
                <a:gd name="connsiteY0" fmla="*/ 323445 h 323445"/>
                <a:gd name="connsiteX1" fmla="*/ 124800 w 465200"/>
                <a:gd name="connsiteY1" fmla="*/ 323445 h 323445"/>
                <a:gd name="connsiteX2" fmla="*/ 82337 w 465200"/>
                <a:gd name="connsiteY2" fmla="*/ 269283 h 323445"/>
                <a:gd name="connsiteX3" fmla="*/ 6971 w 465200"/>
                <a:gd name="connsiteY3" fmla="*/ 48619 h 323445"/>
                <a:gd name="connsiteX4" fmla="*/ 280196 w 465200"/>
                <a:gd name="connsiteY4" fmla="*/ 90538 h 323445"/>
                <a:gd name="connsiteX5" fmla="*/ 452613 w 465200"/>
                <a:gd name="connsiteY5" fmla="*/ 286837 h 32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200" h="323445">
                  <a:moveTo>
                    <a:pt x="465200" y="323445"/>
                  </a:moveTo>
                  <a:lnTo>
                    <a:pt x="124800" y="323445"/>
                  </a:lnTo>
                  <a:lnTo>
                    <a:pt x="82337" y="269283"/>
                  </a:lnTo>
                  <a:cubicBezTo>
                    <a:pt x="21780" y="184463"/>
                    <a:pt x="-16449" y="97088"/>
                    <a:pt x="6971" y="48619"/>
                  </a:cubicBezTo>
                  <a:cubicBezTo>
                    <a:pt x="53810" y="-48318"/>
                    <a:pt x="189274" y="17704"/>
                    <a:pt x="280196" y="90538"/>
                  </a:cubicBezTo>
                  <a:cubicBezTo>
                    <a:pt x="354587" y="149487"/>
                    <a:pt x="415547" y="209614"/>
                    <a:pt x="452613" y="28683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11715036" y="5579579"/>
              <a:ext cx="608010" cy="442186"/>
              <a:chOff x="11715036" y="5579579"/>
              <a:chExt cx="608010" cy="442186"/>
            </a:xfrm>
          </p:grpSpPr>
          <p:sp>
            <p:nvSpPr>
              <p:cNvPr id="13" name="任意多边形: 形状 12"/>
              <p:cNvSpPr/>
              <p:nvPr>
                <p:custDataLst>
                  <p:tags r:id="rId12"/>
                </p:custDataLst>
              </p:nvPr>
            </p:nvSpPr>
            <p:spPr bwMode="auto">
              <a:xfrm rot="18980949">
                <a:off x="11970177" y="5643421"/>
                <a:ext cx="352869" cy="314504"/>
              </a:xfrm>
              <a:custGeom>
                <a:avLst/>
                <a:gdLst>
                  <a:gd name="connsiteX0" fmla="*/ 352869 w 352869"/>
                  <a:gd name="connsiteY0" fmla="*/ 38062 h 314504"/>
                  <a:gd name="connsiteX1" fmla="*/ 89149 w 352869"/>
                  <a:gd name="connsiteY1" fmla="*/ 314504 h 314504"/>
                  <a:gd name="connsiteX2" fmla="*/ 50669 w 352869"/>
                  <a:gd name="connsiteY2" fmla="*/ 256393 h 314504"/>
                  <a:gd name="connsiteX3" fmla="*/ 102550 w 352869"/>
                  <a:gd name="connsiteY3" fmla="*/ 42 h 314504"/>
                  <a:gd name="connsiteX4" fmla="*/ 342732 w 352869"/>
                  <a:gd name="connsiteY4" fmla="*/ 35199 h 314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869" h="314504">
                    <a:moveTo>
                      <a:pt x="352869" y="38062"/>
                    </a:moveTo>
                    <a:lnTo>
                      <a:pt x="89149" y="314504"/>
                    </a:lnTo>
                    <a:lnTo>
                      <a:pt x="50669" y="256393"/>
                    </a:lnTo>
                    <a:cubicBezTo>
                      <a:pt x="-16332" y="136228"/>
                      <a:pt x="-33207" y="-2749"/>
                      <a:pt x="102550" y="42"/>
                    </a:cubicBezTo>
                    <a:cubicBezTo>
                      <a:pt x="156247" y="1299"/>
                      <a:pt x="247143" y="12213"/>
                      <a:pt x="342732" y="35199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>
                <p:custDataLst>
                  <p:tags r:id="rId13"/>
                </p:custDataLst>
              </p:nvPr>
            </p:nvSpPr>
            <p:spPr bwMode="auto">
              <a:xfrm rot="18980949">
                <a:off x="11715036" y="5579579"/>
                <a:ext cx="597797" cy="442186"/>
              </a:xfrm>
              <a:custGeom>
                <a:avLst/>
                <a:gdLst>
                  <a:gd name="connsiteX0" fmla="*/ 597797 w 597797"/>
                  <a:gd name="connsiteY0" fmla="*/ 135617 h 442186"/>
                  <a:gd name="connsiteX1" fmla="*/ 305336 w 597797"/>
                  <a:gd name="connsiteY1" fmla="*/ 442186 h 442186"/>
                  <a:gd name="connsiteX2" fmla="*/ 268983 w 597797"/>
                  <a:gd name="connsiteY2" fmla="*/ 437984 h 442186"/>
                  <a:gd name="connsiteX3" fmla="*/ 203537 w 597797"/>
                  <a:gd name="connsiteY3" fmla="*/ 418732 h 442186"/>
                  <a:gd name="connsiteX4" fmla="*/ 102888 w 597797"/>
                  <a:gd name="connsiteY4" fmla="*/ 42 h 442186"/>
                  <a:gd name="connsiteX5" fmla="*/ 530420 w 597797"/>
                  <a:gd name="connsiteY5" fmla="*/ 98097 h 4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797" h="442186">
                    <a:moveTo>
                      <a:pt x="597797" y="135617"/>
                    </a:moveTo>
                    <a:lnTo>
                      <a:pt x="305336" y="442186"/>
                    </a:lnTo>
                    <a:lnTo>
                      <a:pt x="268983" y="437984"/>
                    </a:lnTo>
                    <a:cubicBezTo>
                      <a:pt x="243876" y="433153"/>
                      <a:pt x="221575" y="426698"/>
                      <a:pt x="203537" y="418732"/>
                    </a:cubicBezTo>
                    <a:cubicBezTo>
                      <a:pt x="58627" y="354448"/>
                      <a:pt x="-114780" y="-4429"/>
                      <a:pt x="102888" y="42"/>
                    </a:cubicBezTo>
                    <a:cubicBezTo>
                      <a:pt x="191941" y="2139"/>
                      <a:pt x="384731" y="31094"/>
                      <a:pt x="530420" y="98097"/>
                    </a:cubicBezTo>
                    <a:close/>
                  </a:path>
                </a:pathLst>
              </a:custGeom>
              <a:solidFill>
                <a:srgbClr val="F3CF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 bwMode="auto">
            <a:xfrm rot="4440000">
              <a:off x="11644926" y="3024774"/>
              <a:ext cx="868292" cy="468642"/>
            </a:xfrm>
            <a:custGeom>
              <a:avLst/>
              <a:gdLst>
                <a:gd name="connsiteX0" fmla="*/ 9397 w 868292"/>
                <a:gd name="connsiteY0" fmla="*/ 33846 h 468642"/>
                <a:gd name="connsiteX1" fmla="*/ 26669 w 868292"/>
                <a:gd name="connsiteY1" fmla="*/ 0 h 468642"/>
                <a:gd name="connsiteX2" fmla="*/ 868292 w 868292"/>
                <a:gd name="connsiteY2" fmla="*/ 241332 h 468642"/>
                <a:gd name="connsiteX3" fmla="*/ 838681 w 868292"/>
                <a:gd name="connsiteY3" fmla="*/ 262991 h 468642"/>
                <a:gd name="connsiteX4" fmla="*/ 276813 w 868292"/>
                <a:gd name="connsiteY4" fmla="*/ 460405 h 468642"/>
                <a:gd name="connsiteX5" fmla="*/ 9397 w 868292"/>
                <a:gd name="connsiteY5" fmla="*/ 33846 h 46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292" h="468642">
                  <a:moveTo>
                    <a:pt x="9397" y="33846"/>
                  </a:moveTo>
                  <a:lnTo>
                    <a:pt x="26669" y="0"/>
                  </a:lnTo>
                  <a:lnTo>
                    <a:pt x="868292" y="241332"/>
                  </a:lnTo>
                  <a:lnTo>
                    <a:pt x="838681" y="262991"/>
                  </a:lnTo>
                  <a:cubicBezTo>
                    <a:pt x="634349" y="399609"/>
                    <a:pt x="422128" y="498509"/>
                    <a:pt x="276813" y="460405"/>
                  </a:cubicBezTo>
                  <a:cubicBezTo>
                    <a:pt x="81002" y="409414"/>
                    <a:pt x="-34857" y="187800"/>
                    <a:pt x="9397" y="33846"/>
                  </a:cubicBezTo>
                  <a:close/>
                </a:path>
              </a:pathLst>
            </a:custGeom>
            <a:solidFill>
              <a:srgbClr val="F3CF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 bwMode="auto">
            <a:xfrm rot="16200000">
              <a:off x="11682113" y="4612178"/>
              <a:ext cx="662123" cy="357653"/>
            </a:xfrm>
            <a:custGeom>
              <a:avLst/>
              <a:gdLst>
                <a:gd name="connsiteX0" fmla="*/ 661931 w 662123"/>
                <a:gd name="connsiteY0" fmla="*/ 334547 h 357653"/>
                <a:gd name="connsiteX1" fmla="*/ 660068 w 662123"/>
                <a:gd name="connsiteY1" fmla="*/ 357653 h 357653"/>
                <a:gd name="connsiteX2" fmla="*/ 0 w 662123"/>
                <a:gd name="connsiteY2" fmla="*/ 357653 h 357653"/>
                <a:gd name="connsiteX3" fmla="*/ 3013 w 662123"/>
                <a:gd name="connsiteY3" fmla="*/ 350155 h 357653"/>
                <a:gd name="connsiteX4" fmla="*/ 362346 w 662123"/>
                <a:gd name="connsiteY4" fmla="*/ 130 h 357653"/>
                <a:gd name="connsiteX5" fmla="*/ 661931 w 662123"/>
                <a:gd name="connsiteY5" fmla="*/ 334547 h 35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23" h="357653">
                  <a:moveTo>
                    <a:pt x="661931" y="334547"/>
                  </a:moveTo>
                  <a:lnTo>
                    <a:pt x="660068" y="357653"/>
                  </a:lnTo>
                  <a:lnTo>
                    <a:pt x="0" y="357653"/>
                  </a:lnTo>
                  <a:lnTo>
                    <a:pt x="3013" y="350155"/>
                  </a:lnTo>
                  <a:cubicBezTo>
                    <a:pt x="95675" y="148433"/>
                    <a:pt x="218351" y="-5099"/>
                    <a:pt x="362346" y="130"/>
                  </a:cubicBezTo>
                  <a:cubicBezTo>
                    <a:pt x="578339" y="8535"/>
                    <a:pt x="666840" y="106455"/>
                    <a:pt x="661931" y="334547"/>
                  </a:cubicBezTo>
                  <a:close/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952509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9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9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2614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973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1438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28293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1221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3903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05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9582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195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4B93-B3FB-4F70-8A2F-FA15B2F219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5"/>
          <p:cNvSpPr txBox="1">
            <a:spLocks noChangeArrowheads="1"/>
          </p:cNvSpPr>
          <p:nvPr userDrawn="1"/>
        </p:nvSpPr>
        <p:spPr bwMode="gray">
          <a:xfrm>
            <a:off x="468732" y="5972019"/>
            <a:ext cx="2807123" cy="40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>
              <a:spcBef>
                <a:spcPts val="8"/>
              </a:spcBef>
              <a:buClr>
                <a:schemeClr val="accent1"/>
              </a:buClr>
            </a:pPr>
            <a:r>
              <a:rPr lang="zh-CN" altLang="en-US" sz="1400" b="0" dirty="0"/>
              <a:t>信息科学与工程学院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1299880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6100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172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06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4991758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6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83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Font typeface="Wingdings" pitchFamily="2" charset="2"/>
              <a:buChar char="Ø"/>
              <a:defRPr/>
            </a:lvl1pPr>
            <a:lvl2pPr>
              <a:buClrTx/>
              <a:buFont typeface="Wingdings" pitchFamily="2" charset="2"/>
              <a:buChar char="u"/>
              <a:defRPr/>
            </a:lvl2pPr>
            <a:lvl3pPr>
              <a:buClrTx/>
              <a:buFont typeface="Wingdings" pitchFamily="2" charset="2"/>
              <a:buChar char="l"/>
              <a:defRPr sz="280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endParaRPr lang="zh-CN" altLang="en-US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449B9-AB2F-4EE0-AB72-74CB51D5F9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710003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FB6E4A-705E-491D-8331-D7D4A4231C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76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773821" y="2072715"/>
            <a:ext cx="5596358" cy="1145735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45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805940" y="3283722"/>
            <a:ext cx="5532120" cy="553086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 bwMode="auto">
          <a:xfrm rot="16200000">
            <a:off x="-108263" y="1261227"/>
            <a:ext cx="714238" cy="494426"/>
          </a:xfrm>
          <a:custGeom>
            <a:avLst/>
            <a:gdLst>
              <a:gd name="connsiteX0" fmla="*/ 714238 w 714238"/>
              <a:gd name="connsiteY0" fmla="*/ 107168 h 659234"/>
              <a:gd name="connsiteX1" fmla="*/ 600423 w 714238"/>
              <a:gd name="connsiteY1" fmla="*/ 503961 h 659234"/>
              <a:gd name="connsiteX2" fmla="*/ 65215 w 714238"/>
              <a:gd name="connsiteY2" fmla="*/ 329084 h 659234"/>
              <a:gd name="connsiteX3" fmla="*/ 23788 w 714238"/>
              <a:gd name="connsiteY3" fmla="*/ 171212 h 659234"/>
              <a:gd name="connsiteX4" fmla="*/ 0 w 714238"/>
              <a:gd name="connsiteY4" fmla="*/ 0 h 659234"/>
              <a:gd name="connsiteX5" fmla="*/ 710768 w 714238"/>
              <a:gd name="connsiteY5" fmla="*/ 0 h 65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238" h="659234">
                <a:moveTo>
                  <a:pt x="714238" y="107168"/>
                </a:moveTo>
                <a:cubicBezTo>
                  <a:pt x="707021" y="247180"/>
                  <a:pt x="673709" y="378891"/>
                  <a:pt x="600423" y="503961"/>
                </a:cubicBezTo>
                <a:cubicBezTo>
                  <a:pt x="453852" y="756314"/>
                  <a:pt x="194020" y="703187"/>
                  <a:pt x="65215" y="329084"/>
                </a:cubicBezTo>
                <a:cubicBezTo>
                  <a:pt x="48837" y="282322"/>
                  <a:pt x="34992" y="228952"/>
                  <a:pt x="23788" y="171212"/>
                </a:cubicBezTo>
                <a:lnTo>
                  <a:pt x="0" y="0"/>
                </a:lnTo>
                <a:lnTo>
                  <a:pt x="7107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 userDrawn="1">
            <p:custDataLst>
              <p:tags r:id="rId7"/>
            </p:custDataLst>
          </p:nvPr>
        </p:nvGrpSpPr>
        <p:grpSpPr>
          <a:xfrm>
            <a:off x="-7883" y="-12700"/>
            <a:ext cx="9172733" cy="7519165"/>
            <a:chOff x="-10510" y="-12700"/>
            <a:chExt cx="12230310" cy="7519165"/>
          </a:xfrm>
        </p:grpSpPr>
        <p:sp>
          <p:nvSpPr>
            <p:cNvPr id="7" name="Oval 9"/>
            <p:cNvSpPr>
              <a:spLocks noChangeArrowheads="1"/>
            </p:cNvSpPr>
            <p:nvPr userDrawn="1">
              <p:custDataLst>
                <p:tags r:id="rId11"/>
              </p:custDataLst>
            </p:nvPr>
          </p:nvSpPr>
          <p:spPr bwMode="auto">
            <a:xfrm rot="16200000">
              <a:off x="1134346" y="2554966"/>
              <a:ext cx="203762" cy="2037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12"/>
              </p:custDataLst>
            </p:nvPr>
          </p:nvSpPr>
          <p:spPr bwMode="auto">
            <a:xfrm rot="16200000">
              <a:off x="8051761" y="-1293060"/>
              <a:ext cx="720510" cy="3306630"/>
            </a:xfrm>
            <a:custGeom>
              <a:avLst/>
              <a:gdLst>
                <a:gd name="connsiteX0" fmla="*/ 720510 w 720510"/>
                <a:gd name="connsiteY0" fmla="*/ 0 h 3306630"/>
                <a:gd name="connsiteX1" fmla="*/ 720510 w 720510"/>
                <a:gd name="connsiteY1" fmla="*/ 3302053 h 3306630"/>
                <a:gd name="connsiteX2" fmla="*/ 655553 w 720510"/>
                <a:gd name="connsiteY2" fmla="*/ 3306630 h 3306630"/>
                <a:gd name="connsiteX3" fmla="*/ 444350 w 720510"/>
                <a:gd name="connsiteY3" fmla="*/ 3292261 h 3306630"/>
                <a:gd name="connsiteX4" fmla="*/ 31914 w 720510"/>
                <a:gd name="connsiteY4" fmla="*/ 2196121 h 3306630"/>
                <a:gd name="connsiteX5" fmla="*/ 671304 w 720510"/>
                <a:gd name="connsiteY5" fmla="*/ 85200 h 330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10" h="3306630">
                  <a:moveTo>
                    <a:pt x="720510" y="0"/>
                  </a:moveTo>
                  <a:lnTo>
                    <a:pt x="720510" y="3302053"/>
                  </a:lnTo>
                  <a:lnTo>
                    <a:pt x="655553" y="3306630"/>
                  </a:lnTo>
                  <a:cubicBezTo>
                    <a:pt x="587484" y="3306646"/>
                    <a:pt x="517108" y="3301949"/>
                    <a:pt x="444350" y="3292261"/>
                  </a:cubicBezTo>
                  <a:cubicBezTo>
                    <a:pt x="-76738" y="3223614"/>
                    <a:pt x="-19086" y="2594717"/>
                    <a:pt x="31914" y="2196121"/>
                  </a:cubicBezTo>
                  <a:cubicBezTo>
                    <a:pt x="111741" y="1570823"/>
                    <a:pt x="337499" y="711505"/>
                    <a:pt x="671304" y="85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13"/>
              </p:custDataLst>
            </p:nvPr>
          </p:nvSpPr>
          <p:spPr bwMode="auto">
            <a:xfrm rot="16200000">
              <a:off x="10498259" y="225851"/>
              <a:ext cx="1960092" cy="1482989"/>
            </a:xfrm>
            <a:custGeom>
              <a:avLst/>
              <a:gdLst>
                <a:gd name="connsiteX0" fmla="*/ 1960092 w 1960092"/>
                <a:gd name="connsiteY0" fmla="*/ 338221 h 1482989"/>
                <a:gd name="connsiteX1" fmla="*/ 1960092 w 1960092"/>
                <a:gd name="connsiteY1" fmla="*/ 1431800 h 1482989"/>
                <a:gd name="connsiteX2" fmla="*/ 1880551 w 1960092"/>
                <a:gd name="connsiteY2" fmla="*/ 1475342 h 1482989"/>
                <a:gd name="connsiteX3" fmla="*/ 1864365 w 1960092"/>
                <a:gd name="connsiteY3" fmla="*/ 1482989 h 1482989"/>
                <a:gd name="connsiteX4" fmla="*/ 407525 w 1960092"/>
                <a:gd name="connsiteY4" fmla="*/ 1482989 h 1482989"/>
                <a:gd name="connsiteX5" fmla="*/ 327870 w 1960092"/>
                <a:gd name="connsiteY5" fmla="*/ 1410135 h 1482989"/>
                <a:gd name="connsiteX6" fmla="*/ 325999 w 1960092"/>
                <a:gd name="connsiteY6" fmla="*/ 75665 h 1482989"/>
                <a:gd name="connsiteX7" fmla="*/ 1940485 w 1960092"/>
                <a:gd name="connsiteY7" fmla="*/ 337326 h 14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092" h="1482989">
                  <a:moveTo>
                    <a:pt x="1960092" y="338221"/>
                  </a:moveTo>
                  <a:lnTo>
                    <a:pt x="1960092" y="1431800"/>
                  </a:lnTo>
                  <a:lnTo>
                    <a:pt x="1880551" y="1475342"/>
                  </a:lnTo>
                  <a:lnTo>
                    <a:pt x="1864365" y="1482989"/>
                  </a:lnTo>
                  <a:lnTo>
                    <a:pt x="407525" y="1482989"/>
                  </a:lnTo>
                  <a:lnTo>
                    <a:pt x="327870" y="1410135"/>
                  </a:lnTo>
                  <a:cubicBezTo>
                    <a:pt x="-68113" y="1000200"/>
                    <a:pt x="-147933" y="319882"/>
                    <a:pt x="325999" y="75665"/>
                  </a:cubicBezTo>
                  <a:cubicBezTo>
                    <a:pt x="799931" y="-168552"/>
                    <a:pt x="1394840" y="248860"/>
                    <a:pt x="1940485" y="337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14"/>
              </p:custDataLst>
            </p:nvPr>
          </p:nvSpPr>
          <p:spPr bwMode="auto">
            <a:xfrm rot="16200000">
              <a:off x="-448526" y="4247300"/>
              <a:ext cx="2053325" cy="1151890"/>
            </a:xfrm>
            <a:custGeom>
              <a:avLst/>
              <a:gdLst>
                <a:gd name="connsiteX0" fmla="*/ 2053322 w 2053325"/>
                <a:gd name="connsiteY0" fmla="*/ 745512 h 1151890"/>
                <a:gd name="connsiteX1" fmla="*/ 1113951 w 2053325"/>
                <a:gd name="connsiteY1" fmla="*/ 1008538 h 1151890"/>
                <a:gd name="connsiteX2" fmla="*/ 102605 w 2053325"/>
                <a:gd name="connsiteY2" fmla="*/ 140281 h 1151890"/>
                <a:gd name="connsiteX3" fmla="*/ 0 w 2053325"/>
                <a:gd name="connsiteY3" fmla="*/ 0 h 1151890"/>
                <a:gd name="connsiteX4" fmla="*/ 1747415 w 2053325"/>
                <a:gd name="connsiteY4" fmla="*/ 0 h 1151890"/>
                <a:gd name="connsiteX5" fmla="*/ 1792534 w 2053325"/>
                <a:gd name="connsiteY5" fmla="*/ 56952 h 1151890"/>
                <a:gd name="connsiteX6" fmla="*/ 2030179 w 2053325"/>
                <a:gd name="connsiteY6" fmla="*/ 567624 h 1151890"/>
                <a:gd name="connsiteX7" fmla="*/ 2053322 w 2053325"/>
                <a:gd name="connsiteY7" fmla="*/ 745512 h 115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325" h="1151890">
                  <a:moveTo>
                    <a:pt x="2053322" y="745512"/>
                  </a:moveTo>
                  <a:cubicBezTo>
                    <a:pt x="2052017" y="1130191"/>
                    <a:pt x="1673005" y="1291587"/>
                    <a:pt x="1113951" y="1008538"/>
                  </a:cubicBezTo>
                  <a:cubicBezTo>
                    <a:pt x="795600" y="846796"/>
                    <a:pt x="395166" y="498939"/>
                    <a:pt x="102605" y="140281"/>
                  </a:cubicBezTo>
                  <a:lnTo>
                    <a:pt x="0" y="0"/>
                  </a:lnTo>
                  <a:lnTo>
                    <a:pt x="1747415" y="0"/>
                  </a:lnTo>
                  <a:lnTo>
                    <a:pt x="1792534" y="56952"/>
                  </a:lnTo>
                  <a:cubicBezTo>
                    <a:pt x="1900607" y="209105"/>
                    <a:pt x="1981928" y="376525"/>
                    <a:pt x="2030179" y="567624"/>
                  </a:cubicBezTo>
                  <a:cubicBezTo>
                    <a:pt x="2045986" y="631047"/>
                    <a:pt x="2053508" y="690558"/>
                    <a:pt x="2053322" y="745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 userDrawn="1">
              <p:custDataLst>
                <p:tags r:id="rId15"/>
              </p:custDataLst>
            </p:nvPr>
          </p:nvSpPr>
          <p:spPr bwMode="auto">
            <a:xfrm rot="16200000">
              <a:off x="6828561" y="6372694"/>
              <a:ext cx="304522" cy="658305"/>
            </a:xfrm>
            <a:custGeom>
              <a:avLst/>
              <a:gdLst>
                <a:gd name="T0" fmla="*/ 125 w 138"/>
                <a:gd name="T1" fmla="*/ 112 h 298"/>
                <a:gd name="T2" fmla="*/ 113 w 138"/>
                <a:gd name="T3" fmla="*/ 255 h 298"/>
                <a:gd name="T4" fmla="*/ 22 w 138"/>
                <a:gd name="T5" fmla="*/ 225 h 298"/>
                <a:gd name="T6" fmla="*/ 48 w 138"/>
                <a:gd name="T7" fmla="*/ 13 h 298"/>
                <a:gd name="T8" fmla="*/ 125 w 138"/>
                <a:gd name="T9" fmla="*/ 1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98">
                  <a:moveTo>
                    <a:pt x="125" y="112"/>
                  </a:moveTo>
                  <a:cubicBezTo>
                    <a:pt x="136" y="165"/>
                    <a:pt x="138" y="213"/>
                    <a:pt x="113" y="255"/>
                  </a:cubicBezTo>
                  <a:cubicBezTo>
                    <a:pt x="88" y="298"/>
                    <a:pt x="44" y="289"/>
                    <a:pt x="22" y="225"/>
                  </a:cubicBezTo>
                  <a:cubicBezTo>
                    <a:pt x="0" y="161"/>
                    <a:pt x="5" y="26"/>
                    <a:pt x="48" y="13"/>
                  </a:cubicBezTo>
                  <a:cubicBezTo>
                    <a:pt x="90" y="0"/>
                    <a:pt x="116" y="62"/>
                    <a:pt x="125" y="112"/>
                  </a:cubicBezTo>
                </a:path>
              </a:pathLst>
            </a:custGeom>
            <a:solidFill>
              <a:srgbClr val="241F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6"/>
              </p:custDataLst>
            </p:nvPr>
          </p:nvSpPr>
          <p:spPr bwMode="auto">
            <a:xfrm rot="16200000">
              <a:off x="1984704" y="-1243768"/>
              <a:ext cx="952967" cy="3440502"/>
            </a:xfrm>
            <a:custGeom>
              <a:avLst/>
              <a:gdLst>
                <a:gd name="connsiteX0" fmla="*/ 952967 w 952967"/>
                <a:gd name="connsiteY0" fmla="*/ 0 h 3440502"/>
                <a:gd name="connsiteX1" fmla="*/ 952967 w 952967"/>
                <a:gd name="connsiteY1" fmla="*/ 3440502 h 3440502"/>
                <a:gd name="connsiteX2" fmla="*/ 893103 w 952967"/>
                <a:gd name="connsiteY2" fmla="*/ 3439797 h 3440502"/>
                <a:gd name="connsiteX3" fmla="*/ 110 w 952967"/>
                <a:gd name="connsiteY3" fmla="*/ 2426193 h 3440502"/>
                <a:gd name="connsiteX4" fmla="*/ 817931 w 952967"/>
                <a:gd name="connsiteY4" fmla="*/ 244860 h 344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967" h="3440502">
                  <a:moveTo>
                    <a:pt x="952967" y="0"/>
                  </a:moveTo>
                  <a:lnTo>
                    <a:pt x="952967" y="3440502"/>
                  </a:lnTo>
                  <a:lnTo>
                    <a:pt x="893103" y="3439797"/>
                  </a:lnTo>
                  <a:cubicBezTo>
                    <a:pt x="277727" y="3401657"/>
                    <a:pt x="18130" y="2973128"/>
                    <a:pt x="110" y="2426193"/>
                  </a:cubicBezTo>
                  <a:cubicBezTo>
                    <a:pt x="-6821" y="2211682"/>
                    <a:pt x="316323" y="1195348"/>
                    <a:pt x="817931" y="244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17"/>
              </p:custDataLst>
            </p:nvPr>
          </p:nvSpPr>
          <p:spPr bwMode="auto">
            <a:xfrm rot="16200000">
              <a:off x="10170097" y="4811274"/>
              <a:ext cx="1816715" cy="2282690"/>
            </a:xfrm>
            <a:custGeom>
              <a:avLst/>
              <a:gdLst>
                <a:gd name="connsiteX0" fmla="*/ 1816144 w 1816715"/>
                <a:gd name="connsiteY0" fmla="*/ 991582 h 2282690"/>
                <a:gd name="connsiteX1" fmla="*/ 1713035 w 1816715"/>
                <a:gd name="connsiteY1" fmla="*/ 1800712 h 2282690"/>
                <a:gd name="connsiteX2" fmla="*/ 1604235 w 1816715"/>
                <a:gd name="connsiteY2" fmla="*/ 2264552 h 2282690"/>
                <a:gd name="connsiteX3" fmla="*/ 1598849 w 1816715"/>
                <a:gd name="connsiteY3" fmla="*/ 2282690 h 2282690"/>
                <a:gd name="connsiteX4" fmla="*/ 0 w 1816715"/>
                <a:gd name="connsiteY4" fmla="*/ 2282690 h 2282690"/>
                <a:gd name="connsiteX5" fmla="*/ 0 w 1816715"/>
                <a:gd name="connsiteY5" fmla="*/ 768011 h 2282690"/>
                <a:gd name="connsiteX6" fmla="*/ 26617 w 1816715"/>
                <a:gd name="connsiteY6" fmla="*/ 718752 h 2282690"/>
                <a:gd name="connsiteX7" fmla="*/ 928077 w 1816715"/>
                <a:gd name="connsiteY7" fmla="*/ 385 h 2282690"/>
                <a:gd name="connsiteX8" fmla="*/ 1816144 w 1816715"/>
                <a:gd name="connsiteY8" fmla="*/ 991582 h 228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6715" h="2282690">
                  <a:moveTo>
                    <a:pt x="1816144" y="991582"/>
                  </a:moveTo>
                  <a:cubicBezTo>
                    <a:pt x="1811293" y="1216934"/>
                    <a:pt x="1775676" y="1485157"/>
                    <a:pt x="1713035" y="1800712"/>
                  </a:cubicBezTo>
                  <a:cubicBezTo>
                    <a:pt x="1681714" y="1958213"/>
                    <a:pt x="1645647" y="2113569"/>
                    <a:pt x="1604235" y="2264552"/>
                  </a:cubicBezTo>
                  <a:lnTo>
                    <a:pt x="1598849" y="2282690"/>
                  </a:lnTo>
                  <a:lnTo>
                    <a:pt x="0" y="2282690"/>
                  </a:lnTo>
                  <a:lnTo>
                    <a:pt x="0" y="768011"/>
                  </a:lnTo>
                  <a:lnTo>
                    <a:pt x="26617" y="718752"/>
                  </a:lnTo>
                  <a:cubicBezTo>
                    <a:pt x="276167" y="285843"/>
                    <a:pt x="581263" y="-12209"/>
                    <a:pt x="928077" y="385"/>
                  </a:cubicBezTo>
                  <a:cubicBezTo>
                    <a:pt x="1568349" y="25297"/>
                    <a:pt x="1830695" y="315525"/>
                    <a:pt x="1816144" y="9915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8"/>
              </p:custDataLst>
            </p:nvPr>
          </p:nvSpPr>
          <p:spPr bwMode="auto">
            <a:xfrm rot="18980949">
              <a:off x="2517978" y="5666987"/>
              <a:ext cx="2520939" cy="1744096"/>
            </a:xfrm>
            <a:custGeom>
              <a:avLst/>
              <a:gdLst>
                <a:gd name="connsiteX0" fmla="*/ 2266711 w 2520939"/>
                <a:gd name="connsiteY0" fmla="*/ 669075 h 1744096"/>
                <a:gd name="connsiteX1" fmla="*/ 2502266 w 2520939"/>
                <a:gd name="connsiteY1" fmla="*/ 1038263 h 1744096"/>
                <a:gd name="connsiteX2" fmla="*/ 1852811 w 2520939"/>
                <a:gd name="connsiteY2" fmla="*/ 1719721 h 1744096"/>
                <a:gd name="connsiteX3" fmla="*/ 1718727 w 2520939"/>
                <a:gd name="connsiteY3" fmla="*/ 1744096 h 1744096"/>
                <a:gd name="connsiteX4" fmla="*/ 0 w 2520939"/>
                <a:gd name="connsiteY4" fmla="*/ 104463 h 1744096"/>
                <a:gd name="connsiteX5" fmla="*/ 50994 w 2520939"/>
                <a:gd name="connsiteY5" fmla="*/ 55872 h 1744096"/>
                <a:gd name="connsiteX6" fmla="*/ 284751 w 2520939"/>
                <a:gd name="connsiteY6" fmla="*/ 165 h 1744096"/>
                <a:gd name="connsiteX7" fmla="*/ 2266711 w 2520939"/>
                <a:gd name="connsiteY7" fmla="*/ 669075 h 174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0939" h="1744096">
                  <a:moveTo>
                    <a:pt x="2266711" y="669075"/>
                  </a:moveTo>
                  <a:cubicBezTo>
                    <a:pt x="2380545" y="776982"/>
                    <a:pt x="2464014" y="899646"/>
                    <a:pt x="2502266" y="1038263"/>
                  </a:cubicBezTo>
                  <a:cubicBezTo>
                    <a:pt x="2604271" y="1407904"/>
                    <a:pt x="2274416" y="1625927"/>
                    <a:pt x="1852811" y="1719721"/>
                  </a:cubicBezTo>
                  <a:lnTo>
                    <a:pt x="1718727" y="1744096"/>
                  </a:lnTo>
                  <a:lnTo>
                    <a:pt x="0" y="104463"/>
                  </a:lnTo>
                  <a:lnTo>
                    <a:pt x="50994" y="55872"/>
                  </a:lnTo>
                  <a:cubicBezTo>
                    <a:pt x="108597" y="18218"/>
                    <a:pt x="185517" y="-2049"/>
                    <a:pt x="284751" y="165"/>
                  </a:cubicBezTo>
                  <a:cubicBezTo>
                    <a:pt x="709959" y="10955"/>
                    <a:pt x="1773431" y="201474"/>
                    <a:pt x="2266711" y="669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9"/>
              </p:custDataLst>
            </p:nvPr>
          </p:nvSpPr>
          <p:spPr bwMode="auto">
            <a:xfrm rot="18980949">
              <a:off x="1710044" y="5804174"/>
              <a:ext cx="2372765" cy="1702291"/>
            </a:xfrm>
            <a:custGeom>
              <a:avLst/>
              <a:gdLst>
                <a:gd name="connsiteX0" fmla="*/ 2118546 w 2372765"/>
                <a:gd name="connsiteY0" fmla="*/ 669852 h 1702291"/>
                <a:gd name="connsiteX1" fmla="*/ 2354128 w 2372765"/>
                <a:gd name="connsiteY1" fmla="*/ 1039468 h 1702291"/>
                <a:gd name="connsiteX2" fmla="*/ 1998021 w 2372765"/>
                <a:gd name="connsiteY2" fmla="*/ 1628633 h 1702291"/>
                <a:gd name="connsiteX3" fmla="*/ 1768324 w 2372765"/>
                <a:gd name="connsiteY3" fmla="*/ 1702291 h 1702291"/>
                <a:gd name="connsiteX4" fmla="*/ 0 w 2372765"/>
                <a:gd name="connsiteY4" fmla="*/ 15344 h 1702291"/>
                <a:gd name="connsiteX5" fmla="*/ 5354 w 2372765"/>
                <a:gd name="connsiteY5" fmla="*/ 13084 h 1702291"/>
                <a:gd name="connsiteX6" fmla="*/ 138142 w 2372765"/>
                <a:gd name="connsiteY6" fmla="*/ 165 h 1702291"/>
                <a:gd name="connsiteX7" fmla="*/ 2118546 w 2372765"/>
                <a:gd name="connsiteY7" fmla="*/ 669852 h 170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765" h="1702291">
                  <a:moveTo>
                    <a:pt x="2118546" y="669852"/>
                  </a:moveTo>
                  <a:cubicBezTo>
                    <a:pt x="2232413" y="777885"/>
                    <a:pt x="2315902" y="900691"/>
                    <a:pt x="2354128" y="1039468"/>
                  </a:cubicBezTo>
                  <a:cubicBezTo>
                    <a:pt x="2430580" y="1317852"/>
                    <a:pt x="2263965" y="1510228"/>
                    <a:pt x="1998021" y="1628633"/>
                  </a:cubicBezTo>
                  <a:lnTo>
                    <a:pt x="1768324" y="1702291"/>
                  </a:lnTo>
                  <a:lnTo>
                    <a:pt x="0" y="15344"/>
                  </a:lnTo>
                  <a:lnTo>
                    <a:pt x="5354" y="13084"/>
                  </a:lnTo>
                  <a:cubicBezTo>
                    <a:pt x="44283" y="3575"/>
                    <a:pt x="88421" y="-943"/>
                    <a:pt x="138142" y="165"/>
                  </a:cubicBezTo>
                  <a:cubicBezTo>
                    <a:pt x="561257" y="10968"/>
                    <a:pt x="1625121" y="201708"/>
                    <a:pt x="2118546" y="669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 userDrawn="1">
              <p:custDataLst>
                <p:tags r:id="rId20"/>
              </p:custDataLst>
            </p:nvPr>
          </p:nvSpPr>
          <p:spPr bwMode="auto">
            <a:xfrm rot="16200000">
              <a:off x="260425" y="847684"/>
              <a:ext cx="1256155" cy="1798025"/>
            </a:xfrm>
            <a:custGeom>
              <a:avLst/>
              <a:gdLst>
                <a:gd name="T0" fmla="*/ 1 w 567"/>
                <a:gd name="T1" fmla="*/ 654 h 812"/>
                <a:gd name="T2" fmla="*/ 256 w 567"/>
                <a:gd name="T3" fmla="*/ 161 h 812"/>
                <a:gd name="T4" fmla="*/ 511 w 567"/>
                <a:gd name="T5" fmla="*/ 72 h 812"/>
                <a:gd name="T6" fmla="*/ 332 w 567"/>
                <a:gd name="T7" fmla="*/ 314 h 812"/>
                <a:gd name="T8" fmla="*/ 188 w 567"/>
                <a:gd name="T9" fmla="*/ 786 h 812"/>
                <a:gd name="T10" fmla="*/ 1 w 567"/>
                <a:gd name="T11" fmla="*/ 65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" h="812">
                  <a:moveTo>
                    <a:pt x="1" y="654"/>
                  </a:moveTo>
                  <a:cubicBezTo>
                    <a:pt x="0" y="607"/>
                    <a:pt x="112" y="283"/>
                    <a:pt x="256" y="161"/>
                  </a:cubicBezTo>
                  <a:cubicBezTo>
                    <a:pt x="399" y="40"/>
                    <a:pt x="453" y="0"/>
                    <a:pt x="511" y="72"/>
                  </a:cubicBezTo>
                  <a:cubicBezTo>
                    <a:pt x="567" y="142"/>
                    <a:pt x="406" y="104"/>
                    <a:pt x="332" y="314"/>
                  </a:cubicBezTo>
                  <a:cubicBezTo>
                    <a:pt x="257" y="525"/>
                    <a:pt x="318" y="760"/>
                    <a:pt x="188" y="786"/>
                  </a:cubicBezTo>
                  <a:cubicBezTo>
                    <a:pt x="57" y="812"/>
                    <a:pt x="4" y="745"/>
                    <a:pt x="1" y="65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21" name="直接连接符 20"/>
          <p:cNvCxnSpPr/>
          <p:nvPr userDrawn="1">
            <p:custDataLst>
              <p:tags r:id="rId8"/>
            </p:custDataLst>
          </p:nvPr>
        </p:nvCxnSpPr>
        <p:spPr>
          <a:xfrm>
            <a:off x="4409388" y="5148638"/>
            <a:ext cx="32522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3256769" y="4575690"/>
            <a:ext cx="1085375" cy="426438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4801858" y="4575690"/>
            <a:ext cx="1085375" cy="426439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352834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8" descr="bg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gray">
          <a:xfrm>
            <a:off x="8316416" y="12923"/>
            <a:ext cx="827583" cy="174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>
            <a:outerShdw blurRad="101600" dist="50800" dir="5040000" algn="tl" rotWithShape="0">
              <a:prstClr val="black">
                <a:alpha val="44000"/>
              </a:prstClr>
            </a:outerShdw>
          </a:effectLst>
        </p:spPr>
        <p:txBody>
          <a:bodyPr wrap="none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eaLnBrk="0" hangingPunct="0"/>
            <a:r>
              <a:rPr lang="de-DE" sz="1100" b="1" i="0" cap="none" spc="0" dirty="0">
                <a:ln w="50800"/>
                <a:solidFill>
                  <a:schemeClr val="accent2"/>
                </a:solidFill>
                <a:effectLst/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100" b="1" i="0" cap="none" spc="0" dirty="0">
                <a:ln w="50800"/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语言</a:t>
            </a:r>
            <a:endParaRPr lang="de-DE" sz="1100" b="1" i="0" cap="none" spc="0" dirty="0">
              <a:ln w="50800"/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-180975" y="-201613"/>
            <a:ext cx="7993063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359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60" r:id="rId2"/>
    <p:sldLayoutId id="2147483761" r:id="rId3"/>
    <p:sldLayoutId id="2147483734" r:id="rId4"/>
    <p:sldLayoutId id="2147483759" r:id="rId5"/>
    <p:sldLayoutId id="2147483762" r:id="rId6"/>
    <p:sldLayoutId id="2147483763" r:id="rId7"/>
    <p:sldLayoutId id="2147483764" r:id="rId8"/>
    <p:sldLayoutId id="2147483765" r:id="rId9"/>
    <p:sldLayoutId id="2147483766" r:id="rId10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259" name="Picture 11" descr="bg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6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1331640" y="2996952"/>
            <a:ext cx="4392488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选择控制结构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 marL="0" indent="0" algn="ctr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Making decisions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>
          <a:xfrm>
            <a:off x="252289" y="1844824"/>
            <a:ext cx="4319711" cy="623987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4683" y="1135508"/>
            <a:ext cx="4620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个数，求最大值。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6243" y="2590277"/>
            <a:ext cx="3515837" cy="2782911"/>
            <a:chOff x="4427984" y="2564904"/>
            <a:chExt cx="2867025" cy="277177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2564904"/>
              <a:ext cx="2867025" cy="277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 descr="C:\Users\杨柳\AppData\Roaming\Tencent\Users\7593973\QQ\WinTemp\RichOle\FS)RB{T}JG4~9GKQNGX5IYT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568252"/>
              <a:ext cx="815515" cy="104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杨柳\AppData\Roaming\Tencent\Users\7593973\QQ\WinTemp\RichOle\_@O3PQGIQ_K(BR36F]RYX{7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893363">
              <a:off x="5596595" y="3544933"/>
              <a:ext cx="652414" cy="357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云形标注 6"/>
          <p:cNvSpPr/>
          <p:nvPr/>
        </p:nvSpPr>
        <p:spPr bwMode="auto">
          <a:xfrm>
            <a:off x="6140520" y="3068960"/>
            <a:ext cx="2900669" cy="1827193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a&gt;b </a:t>
            </a:r>
            <a:r>
              <a:rPr lang="en-US" altLang="zh-CN" sz="2400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&amp;&amp;</a:t>
            </a:r>
            <a:r>
              <a:rPr lang="en-US" altLang="zh-CN" sz="24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 a&gt;c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b&gt;a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 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pitchFamily="2" charset="-122"/>
              </a:rPr>
              <a:t>&amp;&amp;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 b&gt;c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baseline="0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c&gt;a </a:t>
            </a:r>
            <a:r>
              <a:rPr lang="en-US" altLang="zh-CN" sz="2400" b="1" baseline="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&amp;&amp;</a:t>
            </a:r>
            <a:r>
              <a:rPr lang="en-US" altLang="zh-CN" sz="2400" b="1" baseline="0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 c&gt;b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76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yangliu\AppData\Roaming\Tencent\Users\7593973\QQ\WinTemp\RichOle\RK6%C80$V`NT[U5QPSHR7D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1847850"/>
            <a:ext cx="79724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4683" y="1135508"/>
            <a:ext cx="4620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个数，求最大值。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49994" y="3347844"/>
            <a:ext cx="1182451" cy="2673444"/>
            <a:chOff x="1349994" y="3347844"/>
            <a:chExt cx="1182451" cy="2673444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1349994" y="3347844"/>
              <a:ext cx="1152128" cy="360040"/>
            </a:xfrm>
            <a:prstGeom prst="round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380317" y="4509120"/>
              <a:ext cx="1152128" cy="360040"/>
            </a:xfrm>
            <a:prstGeom prst="round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380317" y="5661248"/>
              <a:ext cx="1152128" cy="360040"/>
            </a:xfrm>
            <a:prstGeom prst="round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7" name="云形标注 6"/>
          <p:cNvSpPr/>
          <p:nvPr/>
        </p:nvSpPr>
        <p:spPr bwMode="auto">
          <a:xfrm>
            <a:off x="6140520" y="3068960"/>
            <a:ext cx="2900669" cy="1827193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a&gt;b </a:t>
            </a:r>
            <a:r>
              <a:rPr lang="en-US" altLang="zh-CN" sz="2400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&amp;&amp;</a:t>
            </a:r>
            <a:r>
              <a:rPr lang="en-US" altLang="zh-CN" sz="24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 a&gt;c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b&gt;a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 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pitchFamily="2" charset="-122"/>
              </a:rPr>
              <a:t>&amp;&amp;</a:t>
            </a:r>
            <a:r>
              <a:rPr kumimoji="0" lang="en-US" altLang="zh-CN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 b&gt;c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baseline="0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c&gt;a </a:t>
            </a:r>
            <a:r>
              <a:rPr lang="en-US" altLang="zh-CN" sz="2400" b="1" baseline="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&amp;&amp;</a:t>
            </a:r>
            <a:r>
              <a:rPr lang="en-US" altLang="zh-CN" sz="2400" b="1" baseline="0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 c&gt;b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8098" y="2411596"/>
            <a:ext cx="156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7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851623" y="1518823"/>
            <a:ext cx="3905250" cy="4752975"/>
            <a:chOff x="4283968" y="1344042"/>
            <a:chExt cx="3905250" cy="4752975"/>
          </a:xfrm>
        </p:grpSpPr>
        <p:pic>
          <p:nvPicPr>
            <p:cNvPr id="4097" name="Picture 1" descr="C:\Users\杨柳\AppData\Roaming\Tencent\Users\7593973\QQ\WinTemp\RichOle\JNMINZ8Y(C$IHC39%$OX2]Q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344042"/>
              <a:ext cx="3905250" cy="475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004048" y="3664479"/>
              <a:ext cx="864096" cy="461665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MAX</a:t>
              </a:r>
              <a:endParaRPr lang="zh-CN" alt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72200" y="5536687"/>
              <a:ext cx="864096" cy="461665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MAX</a:t>
              </a:r>
              <a:endParaRPr lang="zh-CN" altLang="en-US" sz="2400" b="1" dirty="0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6"/>
          <a:stretch/>
        </p:blipFill>
        <p:spPr bwMode="auto">
          <a:xfrm>
            <a:off x="323526" y="1407643"/>
            <a:ext cx="4306839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2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3527" y="983630"/>
            <a:ext cx="82089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引入</a:t>
            </a:r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哨兵变量</a:t>
            </a:r>
            <a:r>
              <a:rPr lang="en-US" altLang="zh-CN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max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，将若干个数的比较变成若干次两两比较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Users\yangliu\AppData\Roaming\Tencent\Users\7593973\QQ\WinTemp\RichOle\_{`I_J@{O639~815(452IC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041534" cy="47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8787" y="335699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 = a ;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7142" y="366372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 &lt; b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027142" y="413978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 = b </a:t>
            </a:r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39966" y="47158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 &lt; c </a:t>
            </a:r>
            <a:endParaRPr lang="zh-CN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78787" y="52292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 = c </a:t>
            </a:r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32040" y="5795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587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3527" y="1344042"/>
            <a:ext cx="8196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输入一个数，判断奇偶，并输出结论。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179512" y="2132856"/>
            <a:ext cx="2718364" cy="442674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声明变量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a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，存储数据</a:t>
            </a:r>
          </a:p>
        </p:txBody>
      </p:sp>
      <p:cxnSp>
        <p:nvCxnSpPr>
          <p:cNvPr id="7" name="直接箭头连接符 6"/>
          <p:cNvCxnSpPr>
            <a:stCxn id="2" idx="2"/>
          </p:cNvCxnSpPr>
          <p:nvPr/>
        </p:nvCxnSpPr>
        <p:spPr bwMode="auto">
          <a:xfrm>
            <a:off x="1538694" y="2575530"/>
            <a:ext cx="12723" cy="349042"/>
          </a:xfrm>
          <a:prstGeom prst="straightConnector1">
            <a:avLst/>
          </a:prstGeom>
          <a:ln w="38100">
            <a:headEnd type="none" w="med" len="med"/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" name="圆角矩形 7"/>
          <p:cNvSpPr/>
          <p:nvPr/>
        </p:nvSpPr>
        <p:spPr bwMode="auto">
          <a:xfrm>
            <a:off x="395536" y="2996952"/>
            <a:ext cx="2160240" cy="442674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从键盘获得输入</a:t>
            </a:r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 bwMode="auto">
          <a:xfrm>
            <a:off x="1475656" y="3439626"/>
            <a:ext cx="127" cy="493430"/>
          </a:xfrm>
          <a:prstGeom prst="straightConnector1">
            <a:avLst/>
          </a:prstGeom>
          <a:ln w="38100">
            <a:headEnd type="none" w="med" len="med"/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2" name="菱形 11"/>
          <p:cNvSpPr/>
          <p:nvPr/>
        </p:nvSpPr>
        <p:spPr bwMode="auto">
          <a:xfrm>
            <a:off x="323527" y="3933056"/>
            <a:ext cx="2455780" cy="794802"/>
          </a:xfrm>
          <a:prstGeom prst="diamond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a%2!=0?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755576" y="5431563"/>
            <a:ext cx="1584176" cy="40862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输出“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奇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数”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239852" y="3782209"/>
            <a:ext cx="612068" cy="1805226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输出“偶数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”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83567" y="4727858"/>
            <a:ext cx="867850" cy="703705"/>
            <a:chOff x="683567" y="4727858"/>
            <a:chExt cx="867850" cy="703705"/>
          </a:xfrm>
        </p:grpSpPr>
        <p:cxnSp>
          <p:nvCxnSpPr>
            <p:cNvPr id="15" name="直接箭头连接符 14"/>
            <p:cNvCxnSpPr>
              <a:stCxn id="12" idx="2"/>
              <a:endCxn id="16" idx="0"/>
            </p:cNvCxnSpPr>
            <p:nvPr/>
          </p:nvCxnSpPr>
          <p:spPr bwMode="auto">
            <a:xfrm flipH="1">
              <a:off x="1547664" y="4727858"/>
              <a:ext cx="3753" cy="703705"/>
            </a:xfrm>
            <a:prstGeom prst="straightConnector1">
              <a:avLst/>
            </a:prstGeom>
            <a:ln w="38100"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67" y="4895044"/>
              <a:ext cx="720081" cy="369332"/>
            </a:xfrm>
            <a:prstGeom prst="rect">
              <a:avLst/>
            </a:prstGeom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yes</a:t>
              </a:r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17351" y="3782209"/>
            <a:ext cx="622501" cy="548248"/>
            <a:chOff x="2542230" y="3791186"/>
            <a:chExt cx="885612" cy="548248"/>
          </a:xfrm>
        </p:grpSpPr>
        <p:cxnSp>
          <p:nvCxnSpPr>
            <p:cNvPr id="18" name="直接箭头连接符 17"/>
            <p:cNvCxnSpPr>
              <a:stCxn id="12" idx="3"/>
            </p:cNvCxnSpPr>
            <p:nvPr/>
          </p:nvCxnSpPr>
          <p:spPr bwMode="auto">
            <a:xfrm>
              <a:off x="2772640" y="4339434"/>
              <a:ext cx="655202" cy="0"/>
            </a:xfrm>
            <a:prstGeom prst="straightConnector1">
              <a:avLst/>
            </a:prstGeom>
            <a:ln w="38100"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542230" y="3791186"/>
              <a:ext cx="798183" cy="369332"/>
            </a:xfrm>
            <a:prstGeom prst="rect">
              <a:avLst/>
            </a:prstGeom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no</a:t>
              </a:r>
              <a:endParaRPr lang="zh-CN" altLang="en-US" dirty="0"/>
            </a:p>
          </p:txBody>
        </p:sp>
      </p:grpSp>
      <p:pic>
        <p:nvPicPr>
          <p:cNvPr id="2052" name="Picture 4" descr="C:\Users\杨柳\AppData\Roaming\Tencent\Users\7593973\QQ\WinTemp\RichOle\M789%0J`YC9D$INF(0JV1V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14" y="2430749"/>
            <a:ext cx="5069780" cy="3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633670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/>
              <a:t>选择结构</a:t>
            </a:r>
            <a:r>
              <a:rPr lang="en-US" altLang="zh-CN" dirty="0"/>
              <a:t>——if</a:t>
            </a:r>
            <a:r>
              <a:rPr lang="zh-CN" altLang="en-US" dirty="0"/>
              <a:t>语句形式二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3527" y="1804598"/>
            <a:ext cx="37303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 (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条件判断表达式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  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条件表达式为真</a:t>
            </a:r>
            <a:endParaRPr lang="en-US" altLang="zh-CN" sz="2400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            //</a:t>
            </a:r>
            <a:r>
              <a:rPr lang="zh-CN" altLang="en-US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相应处理语句块</a:t>
            </a:r>
            <a:endParaRPr lang="en-US" altLang="zh-CN" sz="2400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else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//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条件表达式为假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//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相应处理语句块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FD008-DA51-450D-89B9-818840C1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28800"/>
            <a:ext cx="4062793" cy="40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C++程序设计\tu\tu\图3.6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04" y="1556792"/>
            <a:ext cx="5035055" cy="46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633670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/>
              <a:t>选择结构</a:t>
            </a:r>
            <a:r>
              <a:rPr lang="en-US" altLang="zh-CN" dirty="0"/>
              <a:t>——if</a:t>
            </a:r>
            <a:r>
              <a:rPr lang="zh-CN" altLang="en-US" dirty="0"/>
              <a:t>语句形式三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5494" y="1347271"/>
            <a:ext cx="406445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if (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1)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  </a:t>
            </a:r>
            <a:r>
              <a:rPr lang="en-US" altLang="zh-CN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en-US" altLang="zh-CN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为真</a:t>
            </a:r>
            <a:endParaRPr lang="en-US" altLang="zh-CN" sz="2200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            //</a:t>
            </a:r>
            <a:r>
              <a:rPr lang="zh-CN" altLang="en-US" sz="22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相应处理语句块</a:t>
            </a:r>
            <a:endParaRPr lang="en-US" altLang="zh-CN" sz="2200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else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if (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2)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//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为假   </a:t>
            </a:r>
            <a:endParaRPr lang="en-US" altLang="zh-CN" sz="2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     //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且条件表达式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为真</a:t>
            </a:r>
            <a:endParaRPr lang="en-US" altLang="zh-CN" sz="2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     //</a:t>
            </a:r>
            <a:r>
              <a:rPr lang="zh-CN" altLang="en-US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相应处理语句块</a:t>
            </a:r>
            <a:endParaRPr lang="en-US" altLang="zh-CN" sz="2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else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//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为假   </a:t>
            </a:r>
            <a:endParaRPr lang="en-US" altLang="zh-CN" sz="2200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//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相应处理语句块</a:t>
            </a:r>
            <a:endParaRPr lang="en-US" altLang="zh-CN" sz="2200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4933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633670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/>
              <a:t>选择结构</a:t>
            </a:r>
            <a:r>
              <a:rPr lang="en-US" altLang="zh-CN" dirty="0"/>
              <a:t>——if</a:t>
            </a:r>
            <a:r>
              <a:rPr lang="zh-CN" altLang="en-US" dirty="0"/>
              <a:t>语句形式三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B31F92A-A396-AAA9-79CF-53CDAB046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52129"/>
            <a:ext cx="5158037" cy="55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EC213-25AC-465D-8074-605F36E7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8" y="31845"/>
            <a:ext cx="7993063" cy="1109663"/>
          </a:xfrm>
        </p:spPr>
        <p:txBody>
          <a:bodyPr/>
          <a:lstStyle/>
          <a:p>
            <a:pPr algn="ctr"/>
            <a:r>
              <a:rPr lang="zh-CN" altLang="en-US" dirty="0"/>
              <a:t>课堂练习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C0D550-AF61-43E9-B769-BA6E4C4ECFA1}"/>
              </a:ext>
            </a:extLst>
          </p:cNvPr>
          <p:cNvSpPr/>
          <p:nvPr/>
        </p:nvSpPr>
        <p:spPr>
          <a:xfrm>
            <a:off x="557618" y="586676"/>
            <a:ext cx="7993063" cy="736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请写一个程序，输入一个给定的百分数成绩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，成绩的分值是一个整数，根据这个分值输出相应的等级</a:t>
            </a: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分以下，等级为 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03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540" y="1628800"/>
            <a:ext cx="6840760" cy="441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条件表达式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很重要，逻辑正确的保证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正确使用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逻辑和关系运算符</a:t>
            </a: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if-else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要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配套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缩进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能更直观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执行的语句最好用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{  }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封装起来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不要在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if( 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else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后面，直接加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嵌套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表示条件的递进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en-US" altLang="zh-CN" dirty="0"/>
              <a:t>if</a:t>
            </a:r>
            <a:r>
              <a:rPr lang="zh-CN" altLang="en-US" dirty="0"/>
              <a:t>语句小提示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1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控制流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77838" y="1143000"/>
            <a:ext cx="85169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zh-CN" sz="2400" dirty="0">
                <a:latin typeface="微软雅黑" pitchFamily="34" charset="-122"/>
                <a:ea typeface="微软雅黑" pitchFamily="34" charset="-122"/>
              </a:rPr>
              <a:t>三种基本控制流表示。</a:t>
            </a:r>
          </a:p>
          <a:p>
            <a:pPr lvl="1">
              <a:spcBef>
                <a:spcPct val="20000"/>
              </a:spcBef>
              <a:buFontTx/>
              <a:buBlip>
                <a:blip r:embed="rId3"/>
              </a:buBlip>
            </a:pP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338126" y="1879791"/>
            <a:ext cx="8734425" cy="2622549"/>
            <a:chOff x="0" y="0"/>
            <a:chExt cx="5502" cy="1652"/>
          </a:xfrm>
        </p:grpSpPr>
        <p:grpSp>
          <p:nvGrpSpPr>
            <p:cNvPr id="11" name="Group 4"/>
            <p:cNvGrpSpPr>
              <a:grpSpLocks/>
            </p:cNvGrpSpPr>
            <p:nvPr/>
          </p:nvGrpSpPr>
          <p:grpSpPr bwMode="auto">
            <a:xfrm>
              <a:off x="37" y="0"/>
              <a:ext cx="866" cy="1160"/>
              <a:chOff x="0" y="0"/>
              <a:chExt cx="866" cy="1160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0" y="227"/>
                <a:ext cx="866" cy="2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语句序列</a:t>
                </a:r>
                <a:r>
                  <a:rPr lang="zh-CN" alt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0" y="680"/>
                <a:ext cx="866" cy="2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 sz="1600" dirty="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语句序列</a:t>
                </a:r>
                <a:r>
                  <a:rPr lang="zh-CN" altLang="zh-CN" sz="1600" dirty="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zh-CN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Line 7"/>
              <p:cNvSpPr>
                <a:spLocks noChangeShapeType="1"/>
              </p:cNvSpPr>
              <p:nvPr/>
            </p:nvSpPr>
            <p:spPr bwMode="auto">
              <a:xfrm>
                <a:off x="454" y="0"/>
                <a:ext cx="0" cy="208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Line 8"/>
              <p:cNvSpPr>
                <a:spLocks noChangeShapeType="1"/>
              </p:cNvSpPr>
              <p:nvPr/>
            </p:nvSpPr>
            <p:spPr bwMode="auto">
              <a:xfrm>
                <a:off x="454" y="499"/>
                <a:ext cx="0" cy="208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Line 9"/>
              <p:cNvSpPr>
                <a:spLocks noChangeShapeType="1"/>
              </p:cNvSpPr>
              <p:nvPr/>
            </p:nvSpPr>
            <p:spPr bwMode="auto">
              <a:xfrm>
                <a:off x="454" y="952"/>
                <a:ext cx="0" cy="208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352" y="46"/>
              <a:ext cx="2044" cy="1309"/>
              <a:chOff x="0" y="0"/>
              <a:chExt cx="2044" cy="1309"/>
            </a:xfrm>
          </p:grpSpPr>
          <p:sp>
            <p:nvSpPr>
              <p:cNvPr id="29" name="Line 11"/>
              <p:cNvSpPr>
                <a:spLocks noChangeShapeType="1"/>
              </p:cNvSpPr>
              <p:nvPr/>
            </p:nvSpPr>
            <p:spPr bwMode="auto">
              <a:xfrm>
                <a:off x="1085" y="0"/>
                <a:ext cx="0" cy="207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Rectangle 12"/>
              <p:cNvSpPr>
                <a:spLocks noChangeArrowheads="1"/>
              </p:cNvSpPr>
              <p:nvPr/>
            </p:nvSpPr>
            <p:spPr bwMode="auto">
              <a:xfrm>
                <a:off x="0" y="532"/>
                <a:ext cx="866" cy="2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语句序列 </a:t>
                </a:r>
                <a:r>
                  <a:rPr lang="zh-CN" alt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AutoShape 13"/>
              <p:cNvSpPr>
                <a:spLocks noChangeArrowheads="1"/>
              </p:cNvSpPr>
              <p:nvPr/>
            </p:nvSpPr>
            <p:spPr bwMode="auto">
              <a:xfrm>
                <a:off x="681" y="203"/>
                <a:ext cx="816" cy="288"/>
              </a:xfrm>
              <a:prstGeom prst="diamond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条件？</a:t>
                </a:r>
                <a:endParaRPr 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 flipH="1" flipV="1">
                <a:off x="389" y="203"/>
                <a:ext cx="292" cy="288"/>
              </a:xfrm>
              <a:prstGeom prst="line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Line 15"/>
              <p:cNvSpPr>
                <a:spLocks noChangeShapeType="1"/>
              </p:cNvSpPr>
              <p:nvPr/>
            </p:nvSpPr>
            <p:spPr bwMode="auto">
              <a:xfrm flipH="1">
                <a:off x="389" y="203"/>
                <a:ext cx="292" cy="144"/>
              </a:xfrm>
              <a:prstGeom prst="line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>
                <a:off x="1448" y="347"/>
                <a:ext cx="33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>
                <a:off x="1785" y="353"/>
                <a:ext cx="0" cy="17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389" y="353"/>
                <a:ext cx="33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>
                <a:off x="380" y="347"/>
                <a:ext cx="0" cy="185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Text Box 20"/>
              <p:cNvSpPr txBox="1">
                <a:spLocks noChangeArrowheads="1"/>
              </p:cNvSpPr>
              <p:nvPr/>
            </p:nvSpPr>
            <p:spPr bwMode="auto">
              <a:xfrm>
                <a:off x="299" y="121"/>
                <a:ext cx="37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sz="1600">
                    <a:latin typeface="微软雅黑" pitchFamily="34" charset="-122"/>
                    <a:ea typeface="微软雅黑" pitchFamily="34" charset="-122"/>
                  </a:rPr>
                  <a:t>成立</a:t>
                </a:r>
                <a:endParaRPr lang="zh-CN" sz="1600">
                  <a:solidFill>
                    <a:srgbClr val="A5002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Text Box 21"/>
              <p:cNvSpPr txBox="1">
                <a:spLocks noChangeArrowheads="1"/>
              </p:cNvSpPr>
              <p:nvPr/>
            </p:nvSpPr>
            <p:spPr bwMode="auto">
              <a:xfrm>
                <a:off x="1346" y="121"/>
                <a:ext cx="5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sz="1600">
                    <a:latin typeface="微软雅黑" pitchFamily="34" charset="-122"/>
                    <a:ea typeface="微软雅黑" pitchFamily="34" charset="-122"/>
                  </a:rPr>
                  <a:t>不成立</a:t>
                </a:r>
                <a:endParaRPr lang="zh-CN" sz="1600">
                  <a:solidFill>
                    <a:srgbClr val="A5002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1178" y="532"/>
                <a:ext cx="866" cy="2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语句序列 </a:t>
                </a:r>
                <a:r>
                  <a:rPr lang="zh-CN" alt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389" y="784"/>
                <a:ext cx="0" cy="318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V="1">
                <a:off x="389" y="1102"/>
                <a:ext cx="1396" cy="1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>
                <a:off x="1121" y="1101"/>
                <a:ext cx="0" cy="208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Line 26"/>
              <p:cNvSpPr>
                <a:spLocks noChangeShapeType="1"/>
              </p:cNvSpPr>
              <p:nvPr/>
            </p:nvSpPr>
            <p:spPr bwMode="auto">
              <a:xfrm flipV="1">
                <a:off x="1785" y="784"/>
                <a:ext cx="0" cy="31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3665" y="0"/>
              <a:ext cx="1698" cy="1320"/>
              <a:chOff x="0" y="0"/>
              <a:chExt cx="1698" cy="1320"/>
            </a:xfrm>
          </p:grpSpPr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>
                <a:off x="2" y="207"/>
                <a:ext cx="0" cy="90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207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" name="Rectangle 30"/>
              <p:cNvSpPr>
                <a:spLocks noChangeArrowheads="1"/>
              </p:cNvSpPr>
              <p:nvPr/>
            </p:nvSpPr>
            <p:spPr bwMode="auto">
              <a:xfrm>
                <a:off x="432" y="648"/>
                <a:ext cx="866" cy="2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 sz="1600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语句序列</a:t>
                </a:r>
                <a:endParaRPr 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Line 31"/>
              <p:cNvSpPr>
                <a:spLocks noChangeShapeType="1"/>
              </p:cNvSpPr>
              <p:nvPr/>
            </p:nvSpPr>
            <p:spPr bwMode="auto">
              <a:xfrm>
                <a:off x="864" y="901"/>
                <a:ext cx="0" cy="21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Line 32"/>
              <p:cNvSpPr>
                <a:spLocks noChangeShapeType="1"/>
              </p:cNvSpPr>
              <p:nvPr/>
            </p:nvSpPr>
            <p:spPr bwMode="auto">
              <a:xfrm>
                <a:off x="864" y="495"/>
                <a:ext cx="0" cy="17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Line 33"/>
              <p:cNvSpPr>
                <a:spLocks noChangeShapeType="1"/>
              </p:cNvSpPr>
              <p:nvPr/>
            </p:nvSpPr>
            <p:spPr bwMode="auto">
              <a:xfrm flipH="1">
                <a:off x="0" y="1113"/>
                <a:ext cx="86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Line 34"/>
              <p:cNvSpPr>
                <a:spLocks noChangeShapeType="1"/>
              </p:cNvSpPr>
              <p:nvPr/>
            </p:nvSpPr>
            <p:spPr bwMode="auto">
              <a:xfrm>
                <a:off x="0" y="207"/>
                <a:ext cx="86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1248" y="398"/>
                <a:ext cx="45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Line 36"/>
              <p:cNvSpPr>
                <a:spLocks noChangeShapeType="1"/>
              </p:cNvSpPr>
              <p:nvPr/>
            </p:nvSpPr>
            <p:spPr bwMode="auto">
              <a:xfrm>
                <a:off x="1687" y="394"/>
                <a:ext cx="0" cy="71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Line 37"/>
              <p:cNvSpPr>
                <a:spLocks noChangeShapeType="1"/>
              </p:cNvSpPr>
              <p:nvPr/>
            </p:nvSpPr>
            <p:spPr bwMode="auto">
              <a:xfrm flipH="1">
                <a:off x="1104" y="1113"/>
                <a:ext cx="583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Line 38"/>
              <p:cNvSpPr>
                <a:spLocks noChangeShapeType="1"/>
              </p:cNvSpPr>
              <p:nvPr/>
            </p:nvSpPr>
            <p:spPr bwMode="auto">
              <a:xfrm>
                <a:off x="1104" y="1113"/>
                <a:ext cx="0" cy="20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Text Box 39"/>
              <p:cNvSpPr txBox="1">
                <a:spLocks noChangeArrowheads="1"/>
              </p:cNvSpPr>
              <p:nvPr/>
            </p:nvSpPr>
            <p:spPr bwMode="auto">
              <a:xfrm>
                <a:off x="1183" y="186"/>
                <a:ext cx="5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zh-CN" sz="1600">
                    <a:solidFill>
                      <a:srgbClr val="3333CC"/>
                    </a:solidFill>
                    <a:latin typeface="微软雅黑" pitchFamily="34" charset="-122"/>
                    <a:ea typeface="微软雅黑" pitchFamily="34" charset="-122"/>
                  </a:rPr>
                  <a:t>不成立</a:t>
                </a:r>
                <a:endParaRPr 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Text Box 40"/>
              <p:cNvSpPr txBox="1">
                <a:spLocks noChangeArrowheads="1"/>
              </p:cNvSpPr>
              <p:nvPr/>
            </p:nvSpPr>
            <p:spPr bwMode="auto">
              <a:xfrm>
                <a:off x="1103" y="456"/>
                <a:ext cx="37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zh-CN" sz="1600">
                    <a:solidFill>
                      <a:srgbClr val="3333CC"/>
                    </a:solidFill>
                    <a:latin typeface="微软雅黑" pitchFamily="34" charset="-122"/>
                    <a:ea typeface="微软雅黑" pitchFamily="34" charset="-122"/>
                  </a:rPr>
                  <a:t>成立</a:t>
                </a:r>
                <a:endParaRPr 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AutoShape 41"/>
              <p:cNvSpPr>
                <a:spLocks noChangeArrowheads="1"/>
              </p:cNvSpPr>
              <p:nvPr/>
            </p:nvSpPr>
            <p:spPr bwMode="auto">
              <a:xfrm>
                <a:off x="482" y="216"/>
                <a:ext cx="816" cy="288"/>
              </a:xfrm>
              <a:prstGeom prst="diamond">
                <a:avLst/>
              </a:prstGeom>
              <a:solidFill>
                <a:srgbClr val="C0C0C0"/>
              </a:solidFill>
              <a:ln>
                <a:noFill/>
              </a:ln>
              <a:effectLst>
                <a:outerShdw dist="107763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zh-CN">
                    <a:solidFill>
                      <a:srgbClr val="A50021"/>
                    </a:solidFill>
                    <a:latin typeface="微软雅黑" pitchFamily="34" charset="-122"/>
                    <a:ea typeface="微软雅黑" pitchFamily="34" charset="-122"/>
                  </a:rPr>
                  <a:t>条件？</a:t>
                </a:r>
                <a:endParaRPr 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Text Box 42"/>
            <p:cNvSpPr txBox="1">
              <a:spLocks noChangeArrowheads="1"/>
            </p:cNvSpPr>
            <p:nvPr/>
          </p:nvSpPr>
          <p:spPr bwMode="auto">
            <a:xfrm>
              <a:off x="0" y="1361"/>
              <a:ext cx="55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顺序结构                        选择结构                      循环结构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7" y="4704906"/>
            <a:ext cx="2396233" cy="179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578" y="4633961"/>
            <a:ext cx="1705264" cy="187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46A0FD-BE15-4F23-B724-2F47EE5EEC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57" y="4710304"/>
            <a:ext cx="1798266" cy="17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00815" y="1484784"/>
            <a:ext cx="8786812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语句实现多分支选择结构</a:t>
            </a:r>
            <a:endParaRPr lang="zh-CN" altLang="en-US" sz="4000" b="0" dirty="0">
              <a:solidFill>
                <a:srgbClr val="8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4" descr="https://ss0.bdstatic.com/70cFuHSh_Q1YnxGkpoWK1HF6hhy/it/u=2829838831,2711318311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93" y="2708920"/>
            <a:ext cx="46767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72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E2EC6-F8BD-4AFB-BE76-379B5A16CD2F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0" y="411163"/>
            <a:ext cx="5410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0" hangingPunct="0">
              <a:buFont typeface="Wingdings" pitchFamily="2" charset="2"/>
              <a:buChar char="«"/>
            </a:pPr>
            <a:endParaRPr kumimoji="1" lang="en-US" altLang="zh-CN" sz="2000" b="1" dirty="0">
              <a:latin typeface="Times New Roman" pitchFamily="18" charset="0"/>
            </a:endParaRPr>
          </a:p>
        </p:txBody>
      </p:sp>
      <p:sp>
        <p:nvSpPr>
          <p:cNvPr id="212000" name="Rectangle 32"/>
          <p:cNvSpPr>
            <a:spLocks noGrp="1" noChangeArrowheads="1"/>
          </p:cNvSpPr>
          <p:nvPr>
            <p:ph type="title" idx="4294967295"/>
          </p:nvPr>
        </p:nvSpPr>
        <p:spPr>
          <a:xfrm>
            <a:off x="157768" y="333375"/>
            <a:ext cx="8082945" cy="573088"/>
          </a:xfrm>
        </p:spPr>
        <p:txBody>
          <a:bodyPr/>
          <a:lstStyle/>
          <a:p>
            <a:r>
              <a:rPr lang="en-US" altLang="zh-CN" sz="2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zh-CN" altLang="en-US" sz="19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开关分支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语句）－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多选择下的结构控制语句</a:t>
            </a:r>
          </a:p>
        </p:txBody>
      </p:sp>
      <p:sp>
        <p:nvSpPr>
          <p:cNvPr id="2" name="矩形 1"/>
          <p:cNvSpPr/>
          <p:nvPr/>
        </p:nvSpPr>
        <p:spPr>
          <a:xfrm>
            <a:off x="157768" y="956181"/>
            <a:ext cx="808664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整型表达式 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){</a:t>
            </a: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常量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表达式1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语句1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break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case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常量表达式2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语句2；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break;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...</a:t>
            </a: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case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常量表达式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n;break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default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n+1</a:t>
            </a:r>
          </a:p>
          <a:p>
            <a:pPr indent="-6350" eaLnBrk="1" hangingPunct="1">
              <a:lnSpc>
                <a:spcPct val="200000"/>
              </a:lnSpc>
              <a:buFontTx/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2891388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428625"/>
            <a:ext cx="8786812" cy="1047750"/>
          </a:xfrm>
          <a:effectLst/>
        </p:spPr>
        <p:txBody>
          <a:bodyPr anchor="ctr"/>
          <a:lstStyle/>
          <a:p>
            <a:pPr algn="l" eaLnBrk="1" hangingPunct="1">
              <a:defRPr/>
            </a:pPr>
            <a:r>
              <a:rPr lang="zh-CN" altLang="zh-CN" sz="4000" b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语句实现多分支选择结构</a:t>
            </a:r>
            <a:endParaRPr lang="zh-CN" altLang="en-US" sz="4000" b="0" dirty="0">
              <a:solidFill>
                <a:srgbClr val="8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428750"/>
            <a:ext cx="7929562" cy="4857750"/>
          </a:xfrm>
        </p:spPr>
        <p:txBody>
          <a:bodyPr/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问题描述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>
              <a:buFont typeface="Wingdings" pitchFamily="2" charset="2"/>
              <a:buNone/>
            </a:pP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>
              <a:buFont typeface="Wingdings" pitchFamily="2" charset="2"/>
              <a:buNone/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根据输入的数字来做生肖判断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为“鼠”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为“牛”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en-US" altLang="zh-CN" sz="2800" b="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为“猪”</a:t>
            </a:r>
            <a:endParaRPr lang="zh-CN" altLang="zh-CN" sz="28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9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3847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428625"/>
            <a:ext cx="8786812" cy="1047750"/>
          </a:xfrm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zh-CN" sz="4000" b="0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语句实现多分支选择结构</a:t>
            </a:r>
            <a:endParaRPr lang="zh-CN" altLang="en-US" sz="4000" b="0" dirty="0">
              <a:solidFill>
                <a:srgbClr val="8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7929562" cy="39290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解题思路：</a:t>
            </a:r>
            <a:endParaRPr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判断出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这是一个多分支选择问题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如果用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至少要用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层嵌套的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，进行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次检查判断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zh-CN" sz="2400" b="0" dirty="0">
                <a:latin typeface="微软雅黑" pitchFamily="34" charset="-122"/>
                <a:ea typeface="微软雅黑" pitchFamily="34" charset="-122"/>
              </a:rPr>
              <a:t>语句进行一次检查即可得到结果</a:t>
            </a:r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67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93780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:\Users\yangliu\AppData\Roaming\Tencent\Users\7593973\QQ\WinTemp\RichOle\CNZ3}BI}4@6SH@`7M25ZD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9" y="692696"/>
            <a:ext cx="7210425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58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5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>
            <a:cxnSpLocks noChangeShapeType="1"/>
          </p:cNvCxnSpPr>
          <p:nvPr/>
        </p:nvCxnSpPr>
        <p:spPr bwMode="auto">
          <a:xfrm>
            <a:off x="1158056" y="5517232"/>
            <a:ext cx="651028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959285" y="3273970"/>
            <a:ext cx="1368152" cy="4286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339752" y="2653272"/>
            <a:ext cx="303609" cy="4286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02362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1364" y="1196752"/>
            <a:ext cx="860444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根据给的整数写出对应的星期几，正整数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1-7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分别对应一周的星期一到星期天，其他整数表示不合法。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326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习题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2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语句小提示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80728"/>
            <a:ext cx="9144000" cy="42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后是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整型常量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表达式（支持整数和字符）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且值必须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互不相同</a:t>
            </a:r>
            <a:endParaRPr kumimoji="1"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与常量表达式之间一定要加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空格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break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语句不可少，表示某种情况的结束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后可包含多个可执行语句，且不必加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{ }</a:t>
            </a:r>
            <a:endParaRPr kumimoji="1"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多个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可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共用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一组执行语句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default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语句通常用来处理非正常情况，保障程序的容错性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各个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default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的出现次序不影响执行结果。</a:t>
            </a:r>
          </a:p>
        </p:txBody>
      </p:sp>
    </p:spTree>
    <p:extLst>
      <p:ext uri="{BB962C8B-B14F-4D97-AF65-F5344CB8AC3E}">
        <p14:creationId xmlns:p14="http://schemas.microsoft.com/office/powerpoint/2010/main" val="249423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80940" y="1442023"/>
            <a:ext cx="5596358" cy="859301"/>
          </a:xfrm>
        </p:spPr>
        <p:txBody>
          <a:bodyPr>
            <a:normAutofit/>
          </a:bodyPr>
          <a:lstStyle/>
          <a:p>
            <a:r>
              <a:rPr lang="zh-CN" altLang="en-US" dirty="0"/>
              <a:t>“识” 圾而“尚”</a:t>
            </a:r>
          </a:p>
        </p:txBody>
      </p:sp>
      <p:pic>
        <p:nvPicPr>
          <p:cNvPr id="3" name="_高清动画_上海垃圾分类宣传片">
            <a:hlinkClick r:id="" action="ppaction://media"/>
            <a:extLst>
              <a:ext uri="{FF2B5EF4-FFF2-40B4-BE49-F238E27FC236}">
                <a16:creationId xmlns:a16="http://schemas.microsoft.com/office/drawing/2014/main" id="{02B3A352-F3E2-4959-9C93-7DB15EA64833}"/>
              </a:ext>
            </a:extLst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4755" y="2403122"/>
            <a:ext cx="6264473" cy="2709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4" y="1644491"/>
            <a:ext cx="2228850" cy="2893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54" y="1645444"/>
            <a:ext cx="2229326" cy="2893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81" y="1643539"/>
            <a:ext cx="2235041" cy="28946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421" y="1644491"/>
            <a:ext cx="2231708" cy="28946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1252D-2995-4FC6-9FA7-4A066E520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2" y="1189676"/>
            <a:ext cx="1206731" cy="33147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7D337-401B-42F1-8D31-C7D8A648C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zh-CN" altLang="en-US" sz="1500" dirty="0"/>
              <a:t>垃圾分类：</a:t>
            </a:r>
            <a:r>
              <a:rPr lang="en-US" altLang="zh-CN" sz="1500" dirty="0">
                <a:solidFill>
                  <a:srgbClr val="FF0000"/>
                </a:solidFill>
              </a:rPr>
              <a:t>switch-case</a:t>
            </a:r>
          </a:p>
          <a:p>
            <a:endParaRPr lang="en-US" altLang="zh-CN" sz="1500" dirty="0"/>
          </a:p>
          <a:p>
            <a:endParaRPr lang="en-US" altLang="zh-CN" sz="1500" dirty="0">
              <a:solidFill>
                <a:srgbClr val="FF0000"/>
              </a:solidFill>
            </a:endParaRPr>
          </a:p>
          <a:p>
            <a:r>
              <a:rPr lang="zh-CN" altLang="en-US" sz="1500" dirty="0"/>
              <a:t>官方垃圾分类指南：</a:t>
            </a:r>
          </a:p>
          <a:p>
            <a:r>
              <a:rPr lang="en-US" altLang="zh-CN" sz="1500" dirty="0"/>
              <a:t>1 </a:t>
            </a:r>
            <a:r>
              <a:rPr lang="zh-CN" altLang="en-US" sz="1500" dirty="0"/>
              <a:t>报纸 可回收垃圾 	</a:t>
            </a:r>
            <a:r>
              <a:rPr lang="en-US" altLang="zh-CN" sz="1500" dirty="0"/>
              <a:t>2 </a:t>
            </a:r>
            <a:r>
              <a:rPr lang="zh-CN" altLang="en-US" sz="1500" dirty="0"/>
              <a:t>玻璃 可回收垃圾</a:t>
            </a:r>
          </a:p>
          <a:p>
            <a:r>
              <a:rPr lang="en-US" altLang="zh-CN" sz="1500" dirty="0"/>
              <a:t>3 </a:t>
            </a:r>
            <a:r>
              <a:rPr lang="zh-CN" altLang="en-US" sz="1500" dirty="0"/>
              <a:t>铁屑 可回收垃圾 	</a:t>
            </a:r>
            <a:r>
              <a:rPr lang="en-US" altLang="zh-CN" sz="1500" dirty="0"/>
              <a:t>4 </a:t>
            </a:r>
            <a:r>
              <a:rPr lang="zh-CN" altLang="en-US" sz="1500" dirty="0"/>
              <a:t>电池 有害垃圾</a:t>
            </a:r>
          </a:p>
          <a:p>
            <a:r>
              <a:rPr lang="en-US" altLang="zh-CN" sz="1500" dirty="0"/>
              <a:t>5 </a:t>
            </a:r>
            <a:r>
              <a:rPr lang="zh-CN" altLang="en-US" sz="1500" dirty="0"/>
              <a:t>体温计 有害垃圾 	</a:t>
            </a:r>
            <a:r>
              <a:rPr lang="en-US" altLang="zh-CN" sz="1500" dirty="0"/>
              <a:t>6 </a:t>
            </a:r>
            <a:r>
              <a:rPr lang="zh-CN" altLang="en-US" sz="1500" dirty="0"/>
              <a:t>鸡蛋壳 湿垃圾</a:t>
            </a:r>
          </a:p>
          <a:p>
            <a:r>
              <a:rPr lang="en-US" altLang="zh-CN" sz="1500" dirty="0"/>
              <a:t>7 </a:t>
            </a:r>
            <a:r>
              <a:rPr lang="zh-CN" altLang="en-US" sz="1500" dirty="0"/>
              <a:t>果皮 湿垃圾 	</a:t>
            </a:r>
            <a:r>
              <a:rPr lang="en-US" altLang="zh-CN" sz="1500" dirty="0"/>
              <a:t>8 </a:t>
            </a:r>
            <a:r>
              <a:rPr lang="zh-CN" altLang="en-US" sz="1500" dirty="0"/>
              <a:t>贝壳 干垃圾</a:t>
            </a:r>
          </a:p>
          <a:p>
            <a:r>
              <a:rPr lang="en-US" altLang="zh-CN" sz="1500" dirty="0"/>
              <a:t>9 </a:t>
            </a:r>
            <a:r>
              <a:rPr lang="zh-CN" altLang="en-US" sz="1500" dirty="0"/>
              <a:t>陶瓷 干垃圾 	</a:t>
            </a:r>
            <a:r>
              <a:rPr lang="en-US" altLang="zh-CN" sz="1500" dirty="0"/>
              <a:t>10 </a:t>
            </a:r>
            <a:r>
              <a:rPr lang="zh-CN" altLang="en-US" sz="1500" dirty="0"/>
              <a:t>猫砂 干垃圾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8F2055-CBAD-4B2F-B881-6E66F361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9158" y="952509"/>
            <a:ext cx="4285330" cy="5388907"/>
          </a:xfrm>
        </p:spPr>
        <p:txBody>
          <a:bodyPr>
            <a:noAutofit/>
          </a:bodyPr>
          <a:lstStyle/>
          <a:p>
            <a:r>
              <a:rPr lang="zh-CN" altLang="en-US" sz="1500" dirty="0"/>
              <a:t>题目描述：垃圾分类标识如下</a:t>
            </a:r>
            <a:endParaRPr lang="en-US" altLang="zh-CN" sz="1500" dirty="0"/>
          </a:p>
          <a:p>
            <a:r>
              <a:rPr lang="en-US" altLang="zh-CN" sz="1500" dirty="0" err="1"/>
              <a:t>Gan_laji</a:t>
            </a:r>
            <a:r>
              <a:rPr lang="en-US" altLang="zh-CN" sz="1500" dirty="0"/>
              <a:t> </a:t>
            </a:r>
            <a:r>
              <a:rPr lang="zh-CN" altLang="en-US" sz="1500" dirty="0"/>
              <a:t>代表干垃圾；</a:t>
            </a:r>
            <a:r>
              <a:rPr lang="en-US" altLang="zh-CN" sz="1500" dirty="0" err="1"/>
              <a:t>Shi_laji</a:t>
            </a:r>
            <a:r>
              <a:rPr lang="en-US" altLang="zh-CN" sz="1500" dirty="0"/>
              <a:t> </a:t>
            </a:r>
            <a:r>
              <a:rPr lang="zh-CN" altLang="en-US" sz="1500" dirty="0"/>
              <a:t>代表湿垃圾；</a:t>
            </a:r>
            <a:r>
              <a:rPr lang="en-US" altLang="zh-CN" sz="1500" dirty="0" err="1"/>
              <a:t>Ke_Hui_Shou</a:t>
            </a:r>
            <a:r>
              <a:rPr lang="en-US" altLang="zh-CN" sz="1500" dirty="0"/>
              <a:t> </a:t>
            </a:r>
            <a:r>
              <a:rPr lang="zh-CN" altLang="en-US" sz="1500" dirty="0"/>
              <a:t>代表可回收物；</a:t>
            </a:r>
            <a:r>
              <a:rPr lang="en-US" altLang="zh-CN" sz="1500" dirty="0" err="1"/>
              <a:t>You_Hai_laji</a:t>
            </a:r>
            <a:r>
              <a:rPr lang="en-US" altLang="zh-CN" sz="1500" dirty="0"/>
              <a:t> </a:t>
            </a:r>
            <a:r>
              <a:rPr lang="zh-CN" altLang="en-US" sz="1500" dirty="0"/>
              <a:t>代表有害垃圾。</a:t>
            </a:r>
          </a:p>
          <a:p>
            <a:r>
              <a:rPr lang="zh-CN" altLang="en-US" sz="1500" dirty="0"/>
              <a:t>现在输入一种物品，请判断该物品的分类。</a:t>
            </a:r>
          </a:p>
          <a:p>
            <a:r>
              <a:rPr lang="zh-CN" altLang="en-US" sz="1500" dirty="0"/>
              <a:t>输入格式：一个查询物品的编号</a:t>
            </a:r>
          </a:p>
          <a:p>
            <a:r>
              <a:rPr lang="zh-CN" altLang="en-US" sz="1500" dirty="0"/>
              <a:t>输出格式：对所查询的物品，在一行中给出其所属分类</a:t>
            </a:r>
            <a:r>
              <a:rPr lang="en-US" altLang="zh-CN" sz="1500" dirty="0"/>
              <a:t>,</a:t>
            </a:r>
            <a:r>
              <a:rPr lang="zh-CN" altLang="en-US" sz="1500" dirty="0"/>
              <a:t>如果查询的物品不在指南中，则输出 </a:t>
            </a:r>
            <a:r>
              <a:rPr lang="en-US" altLang="zh-CN" sz="1500" dirty="0"/>
              <a:t>? </a:t>
            </a:r>
            <a:r>
              <a:rPr lang="zh-CN" altLang="en-US" sz="1500" dirty="0"/>
              <a:t>表示不知道。</a:t>
            </a:r>
          </a:p>
          <a:p>
            <a:r>
              <a:rPr lang="zh-CN" altLang="en-US" sz="1500" dirty="0"/>
              <a:t>样例输入：</a:t>
            </a:r>
            <a:r>
              <a:rPr lang="en-US" altLang="zh-CN" sz="1500" dirty="0"/>
              <a:t>1</a:t>
            </a:r>
          </a:p>
          <a:p>
            <a:r>
              <a:rPr lang="zh-CN" altLang="en-US" sz="1500" dirty="0"/>
              <a:t>样例输出：可回收垃圾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04148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选择结构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55575" y="1271221"/>
            <a:ext cx="880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选择是一种常见的逻辑操作。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2" descr="http://t10.baidu.com/it/u=3982707492,3340345488&amp;fm=173&amp;s=F2127088045091D6125A508B0300F0C8&amp;w=640&amp;h=335&amp;img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5575" y="2103282"/>
            <a:ext cx="8448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如果你是中国人，中国的领土寸土不让！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D365CC-5079-428E-97FB-054D828F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0"/>
          <a:stretch/>
        </p:blipFill>
        <p:spPr>
          <a:xfrm>
            <a:off x="2450809" y="2935343"/>
            <a:ext cx="2802222" cy="32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语句小提示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80728"/>
            <a:ext cx="9144000" cy="42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后是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整型常量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表达式（支持整数和字符）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且值必须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互不相同</a:t>
            </a:r>
            <a:endParaRPr kumimoji="1"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与常量表达式之间一定要加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空格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break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语句不可少，表示某种情况的结束</a:t>
            </a: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后可包含多个可执行语句，且不必加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{ }</a:t>
            </a:r>
            <a:endParaRPr kumimoji="1"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多个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可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共用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一组执行语句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default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语句通常用来处理非正常情况，保障程序的容错性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0" lvl="3" eaLnBrk="0" hangingPunct="0">
              <a:lnSpc>
                <a:spcPct val="200000"/>
              </a:lnSpc>
              <a:buClr>
                <a:srgbClr val="FFCC00"/>
              </a:buClr>
              <a:buFont typeface="Wingdings" pitchFamily="2" charset="2"/>
              <a:buChar char="l"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各个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default</a:t>
            </a: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的出现次序不影响执行结果。</a:t>
            </a:r>
          </a:p>
        </p:txBody>
      </p:sp>
    </p:spTree>
    <p:extLst>
      <p:ext uri="{BB962C8B-B14F-4D97-AF65-F5344CB8AC3E}">
        <p14:creationId xmlns:p14="http://schemas.microsoft.com/office/powerpoint/2010/main" val="390686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449B9-AB2F-4EE0-AB72-74CB51D5F9A3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1998" y="2575510"/>
            <a:ext cx="3979962" cy="3302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if 语句</a:t>
            </a:r>
          </a:p>
          <a:p>
            <a:pPr marL="0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格式：</a:t>
            </a:r>
          </a:p>
          <a:p>
            <a:pPr marL="457200" lvl="1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if （表达式）</a:t>
            </a:r>
          </a:p>
          <a:p>
            <a:pPr marL="457200" lvl="1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{语句序列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marL="457200" lvl="1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else</a:t>
            </a:r>
          </a:p>
          <a:p>
            <a:pPr marL="457200" lvl="1" indent="0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{语句序列2}</a:t>
            </a:r>
          </a:p>
        </p:txBody>
      </p:sp>
      <p:sp>
        <p:nvSpPr>
          <p:cNvPr id="8" name="Rectangle 4"/>
          <p:cNvSpPr>
            <a:spLocks noGrp="1" noChangeArrowheads="1"/>
          </p:cNvSpPr>
          <p:nvPr/>
        </p:nvSpPr>
        <p:spPr bwMode="auto">
          <a:xfrm>
            <a:off x="211377" y="548680"/>
            <a:ext cx="6572250" cy="1487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/>
          <a:p>
            <a:pPr marL="457200" indent="-457200" defTabSz="784225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选择结构程序构成元素</a:t>
            </a:r>
          </a:p>
          <a:p>
            <a:pPr marL="293688" indent="-293688" defTabSz="784225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(1)条件表达式</a:t>
            </a:r>
          </a:p>
          <a:p>
            <a:pPr marL="293688" indent="-293688" defTabSz="784225">
              <a:spcBef>
                <a:spcPct val="2000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(2)可选择的执行语句块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427984" y="1556792"/>
            <a:ext cx="4524375" cy="526297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switch语句</a:t>
            </a:r>
          </a:p>
          <a:p>
            <a:pPr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格式：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switch（整数表达式）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{     case 常量值1：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  语句序列1；          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  [break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;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]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   …...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case 常量值n：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   语句序列n；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[default :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      语句序列n+1；]</a:t>
            </a:r>
          </a:p>
          <a:p>
            <a:pPr lvl="1"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} </a:t>
            </a:r>
          </a:p>
        </p:txBody>
      </p:sp>
    </p:spTree>
    <p:extLst>
      <p:ext uri="{BB962C8B-B14F-4D97-AF65-F5344CB8AC3E}">
        <p14:creationId xmlns:p14="http://schemas.microsoft.com/office/powerpoint/2010/main" val="31695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1520" y="302359"/>
            <a:ext cx="576064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世界上最远的距离，是我在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里你在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else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里，虽然经常一起出现，但却永不结伴同行。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最遗憾的事情莫过于，我是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而你是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，明明有可能却永远选不中我，就算选中也是立马遇到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break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－－（结束）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9"/>
            <a:ext cx="4176464" cy="271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0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EC213-25AC-465D-8074-605F36E7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8" y="31845"/>
            <a:ext cx="7993063" cy="1109663"/>
          </a:xfrm>
        </p:spPr>
        <p:txBody>
          <a:bodyPr/>
          <a:lstStyle/>
          <a:p>
            <a:pPr algn="ctr"/>
            <a:r>
              <a:rPr lang="zh-CN" altLang="en-US" dirty="0"/>
              <a:t>请用</a:t>
            </a:r>
            <a:r>
              <a:rPr lang="en-US" altLang="zh-CN" dirty="0" err="1"/>
              <a:t>switchcase</a:t>
            </a:r>
            <a:r>
              <a:rPr lang="zh-CN" altLang="en-US"/>
              <a:t>解决这个问题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C0D550-AF61-43E9-B769-BA6E4C4ECFA1}"/>
              </a:ext>
            </a:extLst>
          </p:cNvPr>
          <p:cNvSpPr/>
          <p:nvPr/>
        </p:nvSpPr>
        <p:spPr>
          <a:xfrm>
            <a:off x="557618" y="586676"/>
            <a:ext cx="7993063" cy="736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请写一个程序，输入一个给定的百分数成绩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，成绩的分值是一个整数，根据这个分值输出相应的等级</a:t>
            </a: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分以下，等级为 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分不包括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分，等级为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选择结构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11560" y="1268760"/>
            <a:ext cx="81369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伪码示意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#include &lt;iostream&gt;         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包含输入输出头文件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using namespace std;        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使用标准命名空间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int main()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{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	if  ( this==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‘’中国人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” )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	{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600" dirty="0" err="1">
                <a:latin typeface="微软雅黑" pitchFamily="34" charset="-122"/>
                <a:ea typeface="微软雅黑" pitchFamily="34" charset="-122"/>
              </a:rPr>
              <a:t>cout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 &lt;&lt; “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中国领土寸土不让！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";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	return 0; </a:t>
            </a:r>
          </a:p>
          <a:p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}</a:t>
            </a:r>
          </a:p>
        </p:txBody>
      </p:sp>
      <p:sp>
        <p:nvSpPr>
          <p:cNvPr id="3" name="左弧形箭头 2"/>
          <p:cNvSpPr/>
          <p:nvPr/>
        </p:nvSpPr>
        <p:spPr bwMode="auto">
          <a:xfrm>
            <a:off x="755576" y="4221088"/>
            <a:ext cx="648072" cy="1002396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67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460851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选择结构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单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if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语句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7528" y="1628800"/>
            <a:ext cx="4824537" cy="390504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400" b="1" i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if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 </a:t>
            </a:r>
            <a:r>
              <a: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条件表达式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 //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条件成立时的处理语句块；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}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关键字：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符号集：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{}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逻辑表达式：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true/false</a:t>
            </a:r>
          </a:p>
        </p:txBody>
      </p:sp>
      <p:pic>
        <p:nvPicPr>
          <p:cNvPr id="10" name="Picture 5" descr="i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3209635" cy="40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6156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/>
              <a:t>条件表达式 </a:t>
            </a:r>
            <a:r>
              <a:rPr lang="en-US" altLang="zh-CN" dirty="0"/>
              <a:t>——</a:t>
            </a:r>
            <a:r>
              <a:rPr lang="zh-CN" altLang="en-US" dirty="0"/>
              <a:t> 关系运算 </a:t>
            </a:r>
            <a:r>
              <a:rPr lang="en-US" altLang="zh-CN" dirty="0"/>
              <a:t>+ </a:t>
            </a:r>
            <a:r>
              <a:rPr lang="zh-CN" altLang="en-US" dirty="0"/>
              <a:t>逻辑运算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EE37B67-E21A-4098-AAD6-B41E8BFD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39434"/>
              </p:ext>
            </p:extLst>
          </p:nvPr>
        </p:nvGraphicFramePr>
        <p:xfrm>
          <a:off x="323527" y="1556792"/>
          <a:ext cx="8208915" cy="457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84177">
                  <a:extLst>
                    <a:ext uri="{9D8B030D-6E8A-4147-A177-3AD203B41FA5}">
                      <a16:colId xmlns:a16="http://schemas.microsoft.com/office/drawing/2014/main" val="369468914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854937440"/>
                    </a:ext>
                  </a:extLst>
                </a:gridCol>
                <a:gridCol w="1901012">
                  <a:extLst>
                    <a:ext uri="{9D8B030D-6E8A-4147-A177-3AD203B41FA5}">
                      <a16:colId xmlns:a16="http://schemas.microsoft.com/office/drawing/2014/main" val="2081876566"/>
                    </a:ext>
                  </a:extLst>
                </a:gridCol>
                <a:gridCol w="1641783">
                  <a:extLst>
                    <a:ext uri="{9D8B030D-6E8A-4147-A177-3AD203B41FA5}">
                      <a16:colId xmlns:a16="http://schemas.microsoft.com/office/drawing/2014/main" val="2907683310"/>
                    </a:ext>
                  </a:extLst>
                </a:gridCol>
                <a:gridCol w="1641783">
                  <a:extLst>
                    <a:ext uri="{9D8B030D-6E8A-4147-A177-3AD203B41FA5}">
                      <a16:colId xmlns:a16="http://schemas.microsoft.com/office/drawing/2014/main" val="383327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分类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运算符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作用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运算对象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示例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780076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关系</a:t>
                      </a:r>
                      <a:endParaRPr lang="en-US" altLang="zh-CN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&lt;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小于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a&lt;‘z’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135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&lt; =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小于等于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a&lt;=100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45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&gt;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大于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a&gt;0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014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&gt; =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大于等于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7392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= =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等于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210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! =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不等于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7548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逻辑</a:t>
                      </a:r>
                      <a:endParaRPr lang="en-US" altLang="zh-CN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&amp;&amp;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逻辑与 </a:t>
                      </a: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and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a&amp;&amp;b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6435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||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逻辑或 </a:t>
                      </a: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or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左、右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a||b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3187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!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逻辑非 </a:t>
                      </a:r>
                      <a:r>
                        <a:rPr lang="en-US" altLang="zh-CN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not</a:t>
                      </a:r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028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32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6156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dirty="0"/>
              <a:t>条件表达式 </a:t>
            </a:r>
            <a:r>
              <a:rPr lang="en-US" altLang="zh-CN" dirty="0"/>
              <a:t>——</a:t>
            </a:r>
            <a:r>
              <a:rPr lang="zh-CN" altLang="en-US" dirty="0"/>
              <a:t> 关系运算 </a:t>
            </a:r>
            <a:r>
              <a:rPr lang="en-US" altLang="zh-CN" dirty="0"/>
              <a:t>+ </a:t>
            </a:r>
            <a:r>
              <a:rPr lang="zh-CN" altLang="en-US" dirty="0"/>
              <a:t>逻辑运算</a:t>
            </a:r>
          </a:p>
        </p:txBody>
      </p:sp>
      <p:sp>
        <p:nvSpPr>
          <p:cNvPr id="2" name="矩形 1"/>
          <p:cNvSpPr/>
          <p:nvPr/>
        </p:nvSpPr>
        <p:spPr>
          <a:xfrm>
            <a:off x="298271" y="1412776"/>
            <a:ext cx="8820473" cy="448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  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即为真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。在逻辑表达式中，运算对象的值如果为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0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，则视为“假”；否则视为“真”。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y = -4 &amp;&amp; 5; </a:t>
            </a:r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// y = 1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y = (! 'c') || 0; </a:t>
            </a:r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// y = 0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）在逻辑表达式的求解中， 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并非所有逻辑运算符都被执行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，只是在必须执行下一个逻辑运算符才能求出表达式的解时，才执行该运算符。假设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y=0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s-ES" altLang="zh-CN" sz="2400" dirty="0">
                <a:latin typeface="微软雅黑" pitchFamily="34" charset="-122"/>
                <a:ea typeface="微软雅黑" pitchFamily="34" charset="-122"/>
              </a:rPr>
              <a:t> (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y==0</a:t>
            </a:r>
            <a:r>
              <a:rPr lang="es-ES" altLang="zh-CN" sz="2400" dirty="0">
                <a:latin typeface="微软雅黑" pitchFamily="34" charset="-122"/>
                <a:ea typeface="微软雅黑" pitchFamily="34" charset="-122"/>
              </a:rPr>
              <a:t>) || ( (c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h++)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=5 </a:t>
            </a:r>
            <a:r>
              <a:rPr lang="es-ES" altLang="zh-CN" sz="2400" dirty="0"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en-US" altLang="zh-CN" sz="2400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ch</a:t>
            </a:r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++</a:t>
            </a:r>
            <a:r>
              <a: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不会被执行</a:t>
            </a:r>
            <a:endParaRPr lang="en-US" altLang="zh-CN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s-ES" altLang="zh-CN" sz="2400" dirty="0">
                <a:latin typeface="微软雅黑" pitchFamily="34" charset="-122"/>
                <a:ea typeface="微软雅黑" pitchFamily="34" charset="-122"/>
              </a:rPr>
              <a:t> ( y == 0 ) &amp;&amp; ( (x=x+1)&gt;0 );     </a:t>
            </a:r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// x = x+1 </a:t>
            </a:r>
            <a:r>
              <a: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会被执行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5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23528" y="4941168"/>
            <a:ext cx="8640959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u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l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满足两个条件之一的年份就是闰年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</a:endParaRPr>
          </a:p>
          <a:p>
            <a:pPr marL="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 (1)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能被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4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整除，但不能被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100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整除的年份都是闰年</a:t>
            </a:r>
          </a:p>
          <a:p>
            <a:pPr marL="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 (2)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能被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400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整除的年份是闰年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39950" y="738981"/>
            <a:ext cx="6248400" cy="4038600"/>
            <a:chOff x="2139950" y="1196975"/>
            <a:chExt cx="6248400" cy="4038600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White">
            <a:xfrm>
              <a:off x="2139950" y="1196975"/>
              <a:ext cx="6248400" cy="4038600"/>
            </a:xfrm>
            <a:prstGeom prst="roundRect">
              <a:avLst>
                <a:gd name="adj" fmla="val 9583"/>
              </a:avLst>
            </a:prstGeom>
            <a:gradFill rotWithShape="1">
              <a:gsLst>
                <a:gs pos="0">
                  <a:schemeClr val="tx1"/>
                </a:gs>
                <a:gs pos="50000">
                  <a:schemeClr val="tx1">
                    <a:gamma/>
                    <a:tint val="75686"/>
                    <a:invGamma/>
                  </a:schemeClr>
                </a:gs>
                <a:gs pos="100000">
                  <a:schemeClr val="tx1"/>
                </a:gs>
              </a:gsLst>
              <a:lin ang="270000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lIns="54000" rIns="54000" anchor="ctr"/>
            <a:lstStyle/>
            <a:p>
              <a:endParaRPr lang="zh-CN" altLang="en-US" dirty="0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3263900" y="2325688"/>
              <a:ext cx="4318000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gray">
            <a:xfrm>
              <a:off x="3035300" y="2211388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357563" y="1844675"/>
              <a:ext cx="4462462" cy="44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 anchor="ctr"/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2800">
                  <a:solidFill>
                    <a:srgbClr val="FFFFFF"/>
                  </a:solidFill>
                </a:rPr>
                <a:t>闰年</a:t>
              </a:r>
              <a:r>
                <a:rPr lang="zh-CN" altLang="en-US" sz="2800">
                  <a:solidFill>
                    <a:srgbClr val="FFFFFF"/>
                  </a:solidFill>
                  <a:latin typeface="Arial" charset="0"/>
                </a:rPr>
                <a:t>：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2008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2012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2016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357563" y="3222625"/>
              <a:ext cx="4462462" cy="44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10800" bIns="10800" anchor="ctr"/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2800">
                  <a:solidFill>
                    <a:srgbClr val="FFFFFF"/>
                  </a:solidFill>
                </a:rPr>
                <a:t>平年：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2009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2010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2011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gray">
            <a:xfrm>
              <a:off x="3035300" y="357187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66C5F4"/>
                </a:gs>
                <a:gs pos="100000">
                  <a:srgbClr val="66C5F4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263900" y="3687763"/>
              <a:ext cx="4318000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3267075" y="3006725"/>
              <a:ext cx="4318000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3900" y="4370388"/>
              <a:ext cx="4318000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gray">
            <a:xfrm>
              <a:off x="3035300" y="2890838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A01DD5"/>
                </a:gs>
                <a:gs pos="100000">
                  <a:srgbClr val="A01DD5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3035300" y="4252913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FCC704"/>
                </a:gs>
                <a:gs pos="100000">
                  <a:srgbClr val="FCC704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357563" y="2533650"/>
              <a:ext cx="4462462" cy="44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 anchor="ctr"/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2800">
                  <a:solidFill>
                    <a:srgbClr val="FFFFFF"/>
                  </a:solidFill>
                </a:rPr>
                <a:t>      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1600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2000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2400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357563" y="3911600"/>
              <a:ext cx="4462462" cy="44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 anchor="ctr"/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2800">
                  <a:solidFill>
                    <a:srgbClr val="FFFFFF"/>
                  </a:solidFill>
                </a:rPr>
                <a:t>      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1700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1800</a:t>
              </a:r>
              <a:r>
                <a:rPr lang="zh-CN" altLang="en-US" sz="2800" b="0">
                  <a:solidFill>
                    <a:srgbClr val="FFFFFF"/>
                  </a:solidFill>
                  <a:latin typeface="Arial" charset="0"/>
                </a:rPr>
                <a:t>，</a:t>
              </a:r>
              <a:r>
                <a:rPr lang="en-US" altLang="zh-CN" sz="2800" b="0">
                  <a:solidFill>
                    <a:srgbClr val="FFFFFF"/>
                  </a:solidFill>
                  <a:latin typeface="Arial" charset="0"/>
                </a:rPr>
                <a:t>1900</a:t>
              </a:r>
            </a:p>
          </p:txBody>
        </p: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386681"/>
            <a:ext cx="864096" cy="2408238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闰年问题</a:t>
            </a:r>
          </a:p>
        </p:txBody>
      </p:sp>
    </p:spTree>
    <p:extLst>
      <p:ext uri="{BB962C8B-B14F-4D97-AF65-F5344CB8AC3E}">
        <p14:creationId xmlns:p14="http://schemas.microsoft.com/office/powerpoint/2010/main" val="4065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7" y="188640"/>
            <a:ext cx="35283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/>
              <a:t>选择结构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0" y="980728"/>
            <a:ext cx="6479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25181" y="1196753"/>
            <a:ext cx="8367297" cy="151216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u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l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 (1)</a:t>
            </a:r>
            <a:r>
              <a:rPr lang="zh-CN" altLang="zh-CN" kern="0" dirty="0">
                <a:solidFill>
                  <a:srgbClr val="000000"/>
                </a:solidFill>
                <a:latin typeface="Verdana"/>
                <a:ea typeface="宋体"/>
              </a:rPr>
              <a:t> year %4==0 &amp;&amp; year%100!=0</a:t>
            </a:r>
            <a:endParaRPr kumimoji="1" lang="zh-CN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</a:endParaRPr>
          </a:p>
          <a:p>
            <a:pPr marL="0" lvl="1" indent="0">
              <a:buNone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</a:rPr>
              <a:t> (2)</a:t>
            </a:r>
            <a:r>
              <a:rPr lang="zh-CN" altLang="zh-CN" kern="0" dirty="0">
                <a:solidFill>
                  <a:srgbClr val="000000"/>
                </a:solidFill>
                <a:latin typeface="Verdana"/>
                <a:ea typeface="宋体"/>
              </a:rPr>
              <a:t> year%400==0</a:t>
            </a:r>
            <a:endParaRPr lang="en-US" altLang="zh-CN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5181" y="3356993"/>
            <a:ext cx="8367297" cy="165618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u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l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µ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if (</a:t>
            </a:r>
            <a:r>
              <a:rPr lang="en-US" altLang="zh-CN" sz="2000" kern="0" dirty="0">
                <a:solidFill>
                  <a:schemeClr val="accent1"/>
                </a:solidFill>
                <a:latin typeface="Verdana"/>
                <a:ea typeface="宋体"/>
              </a:rPr>
              <a:t>(</a:t>
            </a:r>
            <a:r>
              <a:rPr lang="zh-CN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year %4==0 </a:t>
            </a:r>
            <a:r>
              <a:rPr lang="zh-CN" altLang="zh-CN" sz="2000" kern="0" dirty="0">
                <a:solidFill>
                  <a:srgbClr val="FF0000"/>
                </a:solidFill>
                <a:latin typeface="Verdana"/>
                <a:ea typeface="宋体"/>
              </a:rPr>
              <a:t>&amp;&amp;</a:t>
            </a:r>
            <a:r>
              <a:rPr lang="zh-CN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 year%100!=0</a:t>
            </a:r>
            <a:r>
              <a:rPr lang="zh-CN" altLang="zh-CN" sz="2000" kern="0" dirty="0">
                <a:solidFill>
                  <a:schemeClr val="accent1"/>
                </a:solidFill>
                <a:latin typeface="Verdana"/>
                <a:ea typeface="宋体"/>
              </a:rPr>
              <a:t>)</a:t>
            </a:r>
            <a:r>
              <a:rPr lang="zh-CN" altLang="zh-CN" sz="2000" kern="0" dirty="0">
                <a:solidFill>
                  <a:srgbClr val="FF0000"/>
                </a:solidFill>
                <a:latin typeface="Verdana"/>
                <a:ea typeface="宋体"/>
              </a:rPr>
              <a:t>||</a:t>
            </a:r>
            <a:r>
              <a:rPr lang="en-US" altLang="zh-CN" sz="2000" kern="0" dirty="0">
                <a:solidFill>
                  <a:schemeClr val="accent1"/>
                </a:solidFill>
                <a:latin typeface="Verdana"/>
                <a:ea typeface="宋体"/>
              </a:rPr>
              <a:t>(</a:t>
            </a:r>
            <a:r>
              <a:rPr lang="zh-CN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year%400==0</a:t>
            </a:r>
            <a:r>
              <a:rPr lang="en-US" altLang="zh-CN" sz="2000" kern="0" dirty="0">
                <a:solidFill>
                  <a:schemeClr val="accent1"/>
                </a:solidFill>
                <a:latin typeface="Verdana"/>
                <a:ea typeface="宋体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) </a:t>
            </a:r>
          </a:p>
          <a:p>
            <a:pPr lvl="1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{</a:t>
            </a:r>
          </a:p>
          <a:p>
            <a:pPr lvl="1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    </a:t>
            </a:r>
            <a:r>
              <a:rPr lang="en-US" altLang="zh-CN" sz="2000" kern="0" dirty="0" err="1">
                <a:solidFill>
                  <a:srgbClr val="000000"/>
                </a:solidFill>
                <a:latin typeface="Verdana"/>
                <a:ea typeface="宋体"/>
              </a:rPr>
              <a:t>cout</a:t>
            </a: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 &lt;&lt; year &lt;&lt; "</a:t>
            </a:r>
            <a:r>
              <a:rPr lang="zh-CN" altLang="en-US" sz="2000" kern="0" dirty="0">
                <a:solidFill>
                  <a:srgbClr val="000000"/>
                </a:solidFill>
                <a:latin typeface="Verdana"/>
                <a:ea typeface="宋体"/>
              </a:rPr>
              <a:t>是闰年</a:t>
            </a: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" &lt;&lt; </a:t>
            </a:r>
            <a:r>
              <a:rPr lang="en-US" altLang="zh-CN" sz="2000" kern="0" dirty="0" err="1">
                <a:solidFill>
                  <a:srgbClr val="000000"/>
                </a:solidFill>
                <a:latin typeface="Verdana"/>
                <a:ea typeface="宋体"/>
              </a:rPr>
              <a:t>endl</a:t>
            </a: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;</a:t>
            </a:r>
          </a:p>
          <a:p>
            <a:pPr lvl="1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}</a:t>
            </a:r>
          </a:p>
          <a:p>
            <a:pPr lvl="1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Verdana"/>
                <a:ea typeface="宋体"/>
              </a:rPr>
              <a:t>		</a:t>
            </a:r>
            <a:endParaRPr lang="zh-CN" altLang="zh-CN" sz="2000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03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5"/>
  <p:tag name="KSO_WM_SLIDE_LAYOUT" val="a_b"/>
  <p:tag name="KSO_WM_SLIDE_LAYOUT_CNT" val="1_3"/>
  <p:tag name="KSO_WM_TEMPLATE_THUMBS_INDEX" val="1、3、5、6、7、8、9、11、12、13"/>
  <p:tag name="KSO_WM_TEMPLATE_MASTER_THUMB_INDEX" val="1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创意极简PPT模板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5_1*a*1"/>
  <p:tag name="KSO_WM_TEMPLATE_CATEGORY" val="custom"/>
  <p:tag name="KSO_WM_TEMPLATE_INDEX" val="20202605"/>
  <p:tag name="KSO_WM_UNIT_LAYERLEVEL" val="1"/>
  <p:tag name="KSO_WM_TAG_VERSION" val="1.0"/>
  <p:tag name="KSO_WM_BEAUTIFY_FLAG" val="#wm#"/>
  <p:tag name="KSO_WM_UNIT_ISNUMDGMTITL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heme/theme1.xml><?xml version="1.0" encoding="utf-8"?>
<a:theme xmlns:a="http://schemas.openxmlformats.org/drawingml/2006/main" name="1_理论课-S1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1_理论课-S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理论课-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理论课-S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理论课-S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理论课-S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理论课-S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理论课-S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理论课-S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.com">
  <a:themeElements>
    <a:clrScheme name="1_nordridesign.com 1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1_nordridesign.com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s1</Template>
  <TotalTime>1080900</TotalTime>
  <Words>1782</Words>
  <Application>Microsoft Office PowerPoint</Application>
  <PresentationFormat>全屏显示(4:3)</PresentationFormat>
  <Paragraphs>310</Paragraphs>
  <Slides>33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Microsoft YaHei Light</vt:lpstr>
      <vt:lpstr>汉仪旗黑-85S</vt:lpstr>
      <vt:lpstr>微软雅黑</vt:lpstr>
      <vt:lpstr>Arial</vt:lpstr>
      <vt:lpstr>Times New Roman</vt:lpstr>
      <vt:lpstr>Verdana</vt:lpstr>
      <vt:lpstr>Wingdings</vt:lpstr>
      <vt:lpstr>1_理论课-S1</vt:lpstr>
      <vt:lpstr>1_nordridesign.com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闰年问题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课堂练习</vt:lpstr>
      <vt:lpstr>PowerPoint 演示文稿</vt:lpstr>
      <vt:lpstr>PowerPoint 演示文稿</vt:lpstr>
      <vt:lpstr>switch语句（开关分支语句）－多选择下的结构控制语句</vt:lpstr>
      <vt:lpstr>用switch语句实现多分支选择结构</vt:lpstr>
      <vt:lpstr> 用switch语句实现多分支选择结构</vt:lpstr>
      <vt:lpstr>PowerPoint 演示文稿</vt:lpstr>
      <vt:lpstr>PowerPoint 演示文稿</vt:lpstr>
      <vt:lpstr>PowerPoint 演示文稿</vt:lpstr>
      <vt:lpstr>“识” 圾而“尚”</vt:lpstr>
      <vt:lpstr>PowerPoint 演示文稿</vt:lpstr>
      <vt:lpstr>问题分析</vt:lpstr>
      <vt:lpstr>PowerPoint 演示文稿</vt:lpstr>
      <vt:lpstr>小结</vt:lpstr>
      <vt:lpstr>PowerPoint 演示文稿</vt:lpstr>
      <vt:lpstr>请用switchcase解决这个问题</vt:lpstr>
    </vt:vector>
  </TitlesOfParts>
  <Company>BeiJing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YAOYUAN</dc:creator>
  <cp:lastModifiedBy>8613786114545</cp:lastModifiedBy>
  <cp:revision>4526</cp:revision>
  <dcterms:created xsi:type="dcterms:W3CDTF">2005-06-22T06:00:03Z</dcterms:created>
  <dcterms:modified xsi:type="dcterms:W3CDTF">2024-09-23T00:19:08Z</dcterms:modified>
</cp:coreProperties>
</file>